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8" r:id="rId30"/>
    <p:sldId id="289" r:id="rId31"/>
    <p:sldId id="290" r:id="rId32"/>
    <p:sldId id="291" r:id="rId33"/>
    <p:sldId id="292" r:id="rId34"/>
    <p:sldId id="293" r:id="rId35"/>
    <p:sldId id="294" r:id="rId36"/>
    <p:sldId id="295" r:id="rId3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3309" autoAdjust="0"/>
  </p:normalViewPr>
  <p:slideViewPr>
    <p:cSldViewPr snapToGrid="0" snapToObjects="1">
      <p:cViewPr>
        <p:scale>
          <a:sx n="47" d="100"/>
          <a:sy n="47" d="100"/>
        </p:scale>
        <p:origin x="50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474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94B"/>
        </a:solidFill>
        <a:effectLst/>
      </p:bgPr>
    </p:bg>
    <p:spTree>
      <p:nvGrpSpPr>
        <p:cNvPr id="1" name=""/>
        <p:cNvGrpSpPr/>
        <p:nvPr/>
      </p:nvGrpSpPr>
      <p:grpSpPr>
        <a:xfrm>
          <a:off x="0" y="0"/>
          <a:ext cx="0" cy="0"/>
          <a:chOff x="0" y="0"/>
          <a:chExt cx="0" cy="0"/>
        </a:xfrm>
      </p:grpSpPr>
      <p:sp>
        <p:nvSpPr>
          <p:cNvPr id="2" name="Shape 0"/>
          <p:cNvSpPr/>
          <p:nvPr/>
        </p:nvSpPr>
        <p:spPr>
          <a:xfrm>
            <a:off x="1333500" y="1333500"/>
            <a:ext cx="1524000" cy="133350"/>
          </a:xfrm>
          <a:prstGeom prst="rect">
            <a:avLst/>
          </a:prstGeom>
          <a:solidFill>
            <a:srgbClr val="4B9CD3"/>
          </a:solidFill>
          <a:ln/>
        </p:spPr>
        <p:txBody>
          <a:bodyPr/>
          <a:lstStyle/>
          <a:p>
            <a:endParaRPr lang="en-US"/>
          </a:p>
        </p:txBody>
      </p:sp>
      <p:sp>
        <p:nvSpPr>
          <p:cNvPr id="3" name="Text 1"/>
          <p:cNvSpPr/>
          <p:nvPr/>
        </p:nvSpPr>
        <p:spPr>
          <a:xfrm>
            <a:off x="1333500" y="2000250"/>
            <a:ext cx="17183100" cy="1238250"/>
          </a:xfrm>
          <a:prstGeom prst="rect">
            <a:avLst/>
          </a:prstGeom>
          <a:noFill/>
          <a:ln/>
        </p:spPr>
        <p:txBody>
          <a:bodyPr wrap="square" lIns="25400" tIns="25400" rIns="25400" bIns="25400" rtlCol="0" anchor="t">
            <a:normAutofit/>
          </a:bodyPr>
          <a:lstStyle/>
          <a:p>
            <a:pPr marL="0" indent="0" algn="l">
              <a:lnSpc>
                <a:spcPct val="89362"/>
              </a:lnSpc>
              <a:buNone/>
            </a:pPr>
            <a:r>
              <a:rPr lang="en-US" sz="9000" b="1" dirty="0">
                <a:solidFill>
                  <a:srgbClr val="FFFFFF"/>
                </a:solidFill>
                <a:latin typeface="Cambria" pitchFamily="34" charset="0"/>
                <a:ea typeface="Cambria" pitchFamily="34" charset="-122"/>
                <a:cs typeface="Cambria" pitchFamily="34" charset="-120"/>
              </a:rPr>
              <a:t>Nursing and AI</a:t>
            </a:r>
            <a:endParaRPr lang="en-US" sz="9000" dirty="0"/>
          </a:p>
        </p:txBody>
      </p:sp>
      <p:sp>
        <p:nvSpPr>
          <p:cNvPr id="4" name="Text 2"/>
          <p:cNvSpPr/>
          <p:nvPr/>
        </p:nvSpPr>
        <p:spPr>
          <a:xfrm>
            <a:off x="1333500" y="3543300"/>
            <a:ext cx="13735050" cy="1127522"/>
          </a:xfrm>
          <a:prstGeom prst="rect">
            <a:avLst/>
          </a:prstGeom>
          <a:noFill/>
          <a:ln/>
        </p:spPr>
        <p:txBody>
          <a:bodyPr wrap="square" lIns="25400" tIns="25400" rIns="25400" bIns="25400" rtlCol="0" anchor="t">
            <a:normAutofit/>
          </a:bodyPr>
          <a:lstStyle/>
          <a:p>
            <a:pPr marL="0" indent="0" algn="l">
              <a:lnSpc>
                <a:spcPct val="105926"/>
              </a:lnSpc>
              <a:buNone/>
            </a:pPr>
            <a:r>
              <a:rPr lang="en-US" sz="3300" dirty="0">
                <a:solidFill>
                  <a:srgbClr val="FFFFFF"/>
                </a:solidFill>
                <a:latin typeface="Calibri" pitchFamily="34" charset="0"/>
                <a:ea typeface="Calibri" pitchFamily="34" charset="-122"/>
                <a:cs typeface="Calibri" pitchFamily="34" charset="-120"/>
              </a:rPr>
              <a:t>How AI functions in the EHR and in clinical settings: what's happening and what's next</a:t>
            </a:r>
            <a:endParaRPr lang="en-US" sz="3300" dirty="0"/>
          </a:p>
        </p:txBody>
      </p:sp>
      <p:sp>
        <p:nvSpPr>
          <p:cNvPr id="5" name="Text 3"/>
          <p:cNvSpPr/>
          <p:nvPr/>
        </p:nvSpPr>
        <p:spPr>
          <a:xfrm>
            <a:off x="1333500" y="8401050"/>
            <a:ext cx="17183100" cy="428625"/>
          </a:xfrm>
          <a:prstGeom prst="rect">
            <a:avLst/>
          </a:prstGeom>
          <a:noFill/>
          <a:ln/>
        </p:spPr>
        <p:txBody>
          <a:bodyPr wrap="square" lIns="25400" tIns="25400" rIns="25400" bIns="25400" rtlCol="0" anchor="t">
            <a:normAutofit/>
          </a:bodyPr>
          <a:lstStyle/>
          <a:p>
            <a:pPr marL="0" indent="0" algn="l">
              <a:buNone/>
            </a:pPr>
            <a:r>
              <a:rPr lang="en-US" sz="2550" b="1" dirty="0">
                <a:solidFill>
                  <a:srgbClr val="FFFFFF"/>
                </a:solidFill>
                <a:latin typeface="Calibri" pitchFamily="34" charset="0"/>
                <a:ea typeface="Calibri" pitchFamily="34" charset="-122"/>
                <a:cs typeface="Calibri" pitchFamily="34" charset="-120"/>
              </a:rPr>
              <a:t>Joshua J. Barrett, PhD, MBA, RN</a:t>
            </a:r>
            <a:endParaRPr lang="en-US" sz="2550" dirty="0"/>
          </a:p>
        </p:txBody>
      </p:sp>
      <p:sp>
        <p:nvSpPr>
          <p:cNvPr id="6" name="Text 4"/>
          <p:cNvSpPr/>
          <p:nvPr/>
        </p:nvSpPr>
        <p:spPr>
          <a:xfrm>
            <a:off x="1333500" y="8886825"/>
            <a:ext cx="17183100" cy="390525"/>
          </a:xfrm>
          <a:prstGeom prst="rect">
            <a:avLst/>
          </a:prstGeom>
          <a:noFill/>
          <a:ln/>
        </p:spPr>
        <p:txBody>
          <a:bodyPr wrap="square" lIns="25400" tIns="25400" rIns="25400" bIns="25400" rtlCol="0" anchor="t">
            <a:normAutofit/>
          </a:bodyPr>
          <a:lstStyle/>
          <a:p>
            <a:pPr marL="0" indent="0" algn="l">
              <a:buNone/>
            </a:pPr>
            <a:r>
              <a:rPr lang="en-US" sz="2250" dirty="0">
                <a:solidFill>
                  <a:srgbClr val="4B9CD3"/>
                </a:solidFill>
                <a:latin typeface="Calibri" pitchFamily="34" charset="0"/>
                <a:ea typeface="Calibri" pitchFamily="34" charset="-122"/>
                <a:cs typeface="Calibri" pitchFamily="34" charset="-120"/>
              </a:rPr>
              <a:t>University of North Carolina at Chapel Hill</a:t>
            </a:r>
            <a:endParaRPr lang="en-US" sz="2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857250"/>
            <a:ext cx="17183100" cy="752475"/>
          </a:xfrm>
          <a:prstGeom prst="rect">
            <a:avLst/>
          </a:prstGeom>
          <a:noFill/>
          <a:ln/>
        </p:spPr>
        <p:txBody>
          <a:bodyPr wrap="square" lIns="25400" tIns="25400" rIns="25400" bIns="25400" rtlCol="0" anchor="t">
            <a:normAutofit lnSpcReduction="10000"/>
          </a:bodyPr>
          <a:lstStyle/>
          <a:p>
            <a:pPr marL="0" indent="0" algn="l">
              <a:buNone/>
            </a:pPr>
            <a:r>
              <a:rPr lang="en-US" sz="4800" b="1" dirty="0">
                <a:solidFill>
                  <a:srgbClr val="13294B"/>
                </a:solidFill>
                <a:latin typeface="Cambria" pitchFamily="34" charset="0"/>
                <a:ea typeface="Cambria" pitchFamily="34" charset="-122"/>
                <a:cs typeface="Cambria" pitchFamily="34" charset="-120"/>
              </a:rPr>
              <a:t>Contents</a:t>
            </a:r>
            <a:endParaRPr lang="en-US" sz="4800" dirty="0"/>
          </a:p>
        </p:txBody>
      </p:sp>
      <p:sp>
        <p:nvSpPr>
          <p:cNvPr id="3" name="Shape 1"/>
          <p:cNvSpPr/>
          <p:nvPr/>
        </p:nvSpPr>
        <p:spPr>
          <a:xfrm>
            <a:off x="1333500" y="2105025"/>
            <a:ext cx="609600" cy="609600"/>
          </a:xfrm>
          <a:prstGeom prst="ellipse">
            <a:avLst/>
          </a:prstGeom>
          <a:solidFill>
            <a:srgbClr val="4B9CD3"/>
          </a:solidFill>
          <a:ln/>
        </p:spPr>
        <p:txBody>
          <a:bodyPr/>
          <a:lstStyle/>
          <a:p>
            <a:endParaRPr lang="en-US"/>
          </a:p>
        </p:txBody>
      </p:sp>
      <p:sp>
        <p:nvSpPr>
          <p:cNvPr id="4" name="Text 2"/>
          <p:cNvSpPr/>
          <p:nvPr/>
        </p:nvSpPr>
        <p:spPr>
          <a:xfrm>
            <a:off x="1295400" y="2105025"/>
            <a:ext cx="685800" cy="647700"/>
          </a:xfrm>
          <a:prstGeom prst="rect">
            <a:avLst/>
          </a:prstGeom>
          <a:noFill/>
          <a:ln/>
        </p:spPr>
        <p:txBody>
          <a:bodyPr wrap="square" lIns="25400" tIns="25400" rIns="25400" bIns="25400" rtlCol="0" anchor="ctr">
            <a:normAutofit/>
          </a:bodyPr>
          <a:lstStyle/>
          <a:p>
            <a:pPr marL="0" indent="0" algn="ctr">
              <a:buNone/>
            </a:pPr>
            <a:r>
              <a:rPr lang="en-US" sz="2250" b="1" dirty="0">
                <a:solidFill>
                  <a:srgbClr val="FFFFFF"/>
                </a:solidFill>
                <a:latin typeface="Calibri" pitchFamily="34" charset="0"/>
                <a:ea typeface="Calibri" pitchFamily="34" charset="-122"/>
                <a:cs typeface="Calibri" pitchFamily="34" charset="-120"/>
              </a:rPr>
              <a:t>1</a:t>
            </a:r>
            <a:endParaRPr lang="en-US" sz="2250" dirty="0"/>
          </a:p>
        </p:txBody>
      </p:sp>
      <p:sp>
        <p:nvSpPr>
          <p:cNvPr id="5" name="Text 3"/>
          <p:cNvSpPr/>
          <p:nvPr/>
        </p:nvSpPr>
        <p:spPr>
          <a:xfrm>
            <a:off x="2362200" y="2200275"/>
            <a:ext cx="13997940" cy="457200"/>
          </a:xfrm>
          <a:prstGeom prst="rect">
            <a:avLst/>
          </a:prstGeom>
          <a:noFill/>
          <a:ln/>
        </p:spPr>
        <p:txBody>
          <a:bodyPr wrap="square" lIns="25400" tIns="25400" rIns="25400" bIns="25400" rtlCol="0" anchor="t">
            <a:normAutofit/>
          </a:bodyPr>
          <a:lstStyle/>
          <a:p>
            <a:pPr marL="0" indent="0" algn="l">
              <a:buNone/>
            </a:pPr>
            <a:r>
              <a:rPr lang="en-US" sz="2700" dirty="0">
                <a:solidFill>
                  <a:srgbClr val="13294B"/>
                </a:solidFill>
                <a:latin typeface="Calibri" pitchFamily="34" charset="0"/>
                <a:ea typeface="Calibri" pitchFamily="34" charset="-122"/>
                <a:cs typeface="Calibri" pitchFamily="34" charset="-120"/>
              </a:rPr>
              <a:t>A simple way to think about AI and your nursing work</a:t>
            </a:r>
            <a:endParaRPr lang="en-US" sz="2700" dirty="0"/>
          </a:p>
        </p:txBody>
      </p:sp>
      <p:sp>
        <p:nvSpPr>
          <p:cNvPr id="7" name="Shape 5"/>
          <p:cNvSpPr/>
          <p:nvPr/>
        </p:nvSpPr>
        <p:spPr>
          <a:xfrm>
            <a:off x="1333500" y="3000375"/>
            <a:ext cx="609600" cy="609600"/>
          </a:xfrm>
          <a:prstGeom prst="ellipse">
            <a:avLst/>
          </a:prstGeom>
          <a:solidFill>
            <a:srgbClr val="4B9CD3"/>
          </a:solidFill>
          <a:ln/>
        </p:spPr>
        <p:txBody>
          <a:bodyPr/>
          <a:lstStyle/>
          <a:p>
            <a:endParaRPr lang="en-US"/>
          </a:p>
        </p:txBody>
      </p:sp>
      <p:sp>
        <p:nvSpPr>
          <p:cNvPr id="8" name="Text 6"/>
          <p:cNvSpPr/>
          <p:nvPr/>
        </p:nvSpPr>
        <p:spPr>
          <a:xfrm>
            <a:off x="1295400" y="3000375"/>
            <a:ext cx="685800" cy="647700"/>
          </a:xfrm>
          <a:prstGeom prst="rect">
            <a:avLst/>
          </a:prstGeom>
          <a:noFill/>
          <a:ln/>
        </p:spPr>
        <p:txBody>
          <a:bodyPr wrap="square" lIns="25400" tIns="25400" rIns="25400" bIns="25400" rtlCol="0" anchor="ctr">
            <a:normAutofit/>
          </a:bodyPr>
          <a:lstStyle/>
          <a:p>
            <a:pPr marL="0" indent="0" algn="ctr">
              <a:buNone/>
            </a:pPr>
            <a:r>
              <a:rPr lang="en-US" sz="2250" b="1" dirty="0">
                <a:solidFill>
                  <a:srgbClr val="FFFFFF"/>
                </a:solidFill>
                <a:latin typeface="Calibri" pitchFamily="34" charset="0"/>
                <a:ea typeface="Calibri" pitchFamily="34" charset="-122"/>
                <a:cs typeface="Calibri" pitchFamily="34" charset="-120"/>
              </a:rPr>
              <a:t>2</a:t>
            </a:r>
            <a:endParaRPr lang="en-US" sz="2250" dirty="0"/>
          </a:p>
        </p:txBody>
      </p:sp>
      <p:sp>
        <p:nvSpPr>
          <p:cNvPr id="9" name="Text 7"/>
          <p:cNvSpPr/>
          <p:nvPr/>
        </p:nvSpPr>
        <p:spPr>
          <a:xfrm>
            <a:off x="2362200" y="3095625"/>
            <a:ext cx="13997940" cy="457200"/>
          </a:xfrm>
          <a:prstGeom prst="rect">
            <a:avLst/>
          </a:prstGeom>
          <a:noFill/>
          <a:ln/>
        </p:spPr>
        <p:txBody>
          <a:bodyPr wrap="square" lIns="25400" tIns="25400" rIns="25400" bIns="25400" rtlCol="0" anchor="t">
            <a:normAutofit/>
          </a:bodyPr>
          <a:lstStyle/>
          <a:p>
            <a:pPr marL="0" indent="0" algn="l">
              <a:buNone/>
            </a:pPr>
            <a:r>
              <a:rPr lang="en-US" sz="2700" dirty="0">
                <a:solidFill>
                  <a:srgbClr val="13294B"/>
                </a:solidFill>
                <a:latin typeface="Calibri" pitchFamily="34" charset="0"/>
                <a:ea typeface="Calibri" pitchFamily="34" charset="-122"/>
                <a:cs typeface="Calibri" pitchFamily="34" charset="-120"/>
              </a:rPr>
              <a:t>Who's using it</a:t>
            </a:r>
            <a:endParaRPr lang="en-US" sz="2700" dirty="0"/>
          </a:p>
        </p:txBody>
      </p:sp>
      <p:sp>
        <p:nvSpPr>
          <p:cNvPr id="11" name="Shape 9"/>
          <p:cNvSpPr/>
          <p:nvPr/>
        </p:nvSpPr>
        <p:spPr>
          <a:xfrm>
            <a:off x="1333500" y="3895725"/>
            <a:ext cx="609600" cy="609600"/>
          </a:xfrm>
          <a:prstGeom prst="ellipse">
            <a:avLst/>
          </a:prstGeom>
          <a:solidFill>
            <a:srgbClr val="4B9CD3"/>
          </a:solidFill>
          <a:ln/>
        </p:spPr>
        <p:txBody>
          <a:bodyPr/>
          <a:lstStyle/>
          <a:p>
            <a:endParaRPr lang="en-US"/>
          </a:p>
        </p:txBody>
      </p:sp>
      <p:sp>
        <p:nvSpPr>
          <p:cNvPr id="12" name="Text 10"/>
          <p:cNvSpPr/>
          <p:nvPr/>
        </p:nvSpPr>
        <p:spPr>
          <a:xfrm>
            <a:off x="1295400" y="3895725"/>
            <a:ext cx="685800" cy="647700"/>
          </a:xfrm>
          <a:prstGeom prst="rect">
            <a:avLst/>
          </a:prstGeom>
          <a:noFill/>
          <a:ln/>
        </p:spPr>
        <p:txBody>
          <a:bodyPr wrap="square" lIns="25400" tIns="25400" rIns="25400" bIns="25400" rtlCol="0" anchor="ctr">
            <a:normAutofit/>
          </a:bodyPr>
          <a:lstStyle/>
          <a:p>
            <a:pPr marL="0" indent="0" algn="ctr">
              <a:buNone/>
            </a:pPr>
            <a:r>
              <a:rPr lang="en-US" sz="2250" b="1" dirty="0">
                <a:solidFill>
                  <a:srgbClr val="FFFFFF"/>
                </a:solidFill>
                <a:latin typeface="Calibri" pitchFamily="34" charset="0"/>
                <a:ea typeface="Calibri" pitchFamily="34" charset="-122"/>
                <a:cs typeface="Calibri" pitchFamily="34" charset="-120"/>
              </a:rPr>
              <a:t>3</a:t>
            </a:r>
            <a:endParaRPr lang="en-US" sz="2250" dirty="0"/>
          </a:p>
        </p:txBody>
      </p:sp>
      <p:sp>
        <p:nvSpPr>
          <p:cNvPr id="13" name="Text 11"/>
          <p:cNvSpPr/>
          <p:nvPr/>
        </p:nvSpPr>
        <p:spPr>
          <a:xfrm>
            <a:off x="2362200" y="3990975"/>
            <a:ext cx="13997940" cy="457200"/>
          </a:xfrm>
          <a:prstGeom prst="rect">
            <a:avLst/>
          </a:prstGeom>
          <a:noFill/>
          <a:ln/>
        </p:spPr>
        <p:txBody>
          <a:bodyPr wrap="square" lIns="25400" tIns="25400" rIns="25400" bIns="25400" rtlCol="0" anchor="t">
            <a:normAutofit/>
          </a:bodyPr>
          <a:lstStyle/>
          <a:p>
            <a:pPr marL="0" indent="0" algn="l">
              <a:buNone/>
            </a:pPr>
            <a:r>
              <a:rPr lang="en-US" sz="2700" dirty="0">
                <a:solidFill>
                  <a:srgbClr val="13294B"/>
                </a:solidFill>
                <a:latin typeface="Calibri" pitchFamily="34" charset="0"/>
                <a:ea typeface="Calibri" pitchFamily="34" charset="-122"/>
                <a:cs typeface="Calibri" pitchFamily="34" charset="-120"/>
              </a:rPr>
              <a:t>What's already in the EHR</a:t>
            </a:r>
            <a:endParaRPr lang="en-US" sz="2700" dirty="0"/>
          </a:p>
        </p:txBody>
      </p:sp>
      <p:sp>
        <p:nvSpPr>
          <p:cNvPr id="15" name="Shape 13"/>
          <p:cNvSpPr/>
          <p:nvPr/>
        </p:nvSpPr>
        <p:spPr>
          <a:xfrm>
            <a:off x="1333500" y="4791075"/>
            <a:ext cx="609600" cy="609600"/>
          </a:xfrm>
          <a:prstGeom prst="ellipse">
            <a:avLst/>
          </a:prstGeom>
          <a:solidFill>
            <a:srgbClr val="4B9CD3"/>
          </a:solidFill>
          <a:ln/>
        </p:spPr>
        <p:txBody>
          <a:bodyPr/>
          <a:lstStyle/>
          <a:p>
            <a:endParaRPr lang="en-US"/>
          </a:p>
        </p:txBody>
      </p:sp>
      <p:sp>
        <p:nvSpPr>
          <p:cNvPr id="16" name="Text 14"/>
          <p:cNvSpPr/>
          <p:nvPr/>
        </p:nvSpPr>
        <p:spPr>
          <a:xfrm>
            <a:off x="1295400" y="4791075"/>
            <a:ext cx="685800" cy="647700"/>
          </a:xfrm>
          <a:prstGeom prst="rect">
            <a:avLst/>
          </a:prstGeom>
          <a:noFill/>
          <a:ln/>
        </p:spPr>
        <p:txBody>
          <a:bodyPr wrap="square" lIns="25400" tIns="25400" rIns="25400" bIns="25400" rtlCol="0" anchor="ctr">
            <a:normAutofit/>
          </a:bodyPr>
          <a:lstStyle/>
          <a:p>
            <a:pPr marL="0" indent="0" algn="ctr">
              <a:buNone/>
            </a:pPr>
            <a:r>
              <a:rPr lang="en-US" sz="2250" b="1" dirty="0">
                <a:solidFill>
                  <a:srgbClr val="FFFFFF"/>
                </a:solidFill>
                <a:latin typeface="Calibri" pitchFamily="34" charset="0"/>
                <a:ea typeface="Calibri" pitchFamily="34" charset="-122"/>
                <a:cs typeface="Calibri" pitchFamily="34" charset="-120"/>
              </a:rPr>
              <a:t>4</a:t>
            </a:r>
            <a:endParaRPr lang="en-US" sz="2250" dirty="0"/>
          </a:p>
        </p:txBody>
      </p:sp>
      <p:sp>
        <p:nvSpPr>
          <p:cNvPr id="17" name="Text 15"/>
          <p:cNvSpPr/>
          <p:nvPr/>
        </p:nvSpPr>
        <p:spPr>
          <a:xfrm>
            <a:off x="2362200" y="4886325"/>
            <a:ext cx="13997940" cy="457200"/>
          </a:xfrm>
          <a:prstGeom prst="rect">
            <a:avLst/>
          </a:prstGeom>
          <a:noFill/>
          <a:ln/>
        </p:spPr>
        <p:txBody>
          <a:bodyPr wrap="square" lIns="25400" tIns="25400" rIns="25400" bIns="25400" rtlCol="0" anchor="t">
            <a:normAutofit/>
          </a:bodyPr>
          <a:lstStyle/>
          <a:p>
            <a:pPr marL="0" indent="0" algn="l">
              <a:buNone/>
            </a:pPr>
            <a:r>
              <a:rPr lang="en-US" sz="2700" dirty="0">
                <a:solidFill>
                  <a:srgbClr val="13294B"/>
                </a:solidFill>
                <a:latin typeface="Calibri" pitchFamily="34" charset="0"/>
                <a:ea typeface="Calibri" pitchFamily="34" charset="-122"/>
                <a:cs typeface="Calibri" pitchFamily="34" charset="-120"/>
              </a:rPr>
              <a:t>North Carolina</a:t>
            </a:r>
            <a:endParaRPr lang="en-US" sz="2700" dirty="0"/>
          </a:p>
        </p:txBody>
      </p:sp>
      <p:sp>
        <p:nvSpPr>
          <p:cNvPr id="19" name="Shape 17"/>
          <p:cNvSpPr/>
          <p:nvPr/>
        </p:nvSpPr>
        <p:spPr>
          <a:xfrm>
            <a:off x="1333500" y="5686425"/>
            <a:ext cx="609600" cy="609600"/>
          </a:xfrm>
          <a:prstGeom prst="ellipse">
            <a:avLst/>
          </a:prstGeom>
          <a:solidFill>
            <a:srgbClr val="4B9CD3"/>
          </a:solidFill>
          <a:ln/>
        </p:spPr>
        <p:txBody>
          <a:bodyPr/>
          <a:lstStyle/>
          <a:p>
            <a:endParaRPr lang="en-US"/>
          </a:p>
        </p:txBody>
      </p:sp>
      <p:sp>
        <p:nvSpPr>
          <p:cNvPr id="20" name="Text 18"/>
          <p:cNvSpPr/>
          <p:nvPr/>
        </p:nvSpPr>
        <p:spPr>
          <a:xfrm>
            <a:off x="1295400" y="5686425"/>
            <a:ext cx="685800" cy="647700"/>
          </a:xfrm>
          <a:prstGeom prst="rect">
            <a:avLst/>
          </a:prstGeom>
          <a:noFill/>
          <a:ln/>
        </p:spPr>
        <p:txBody>
          <a:bodyPr wrap="square" lIns="25400" tIns="25400" rIns="25400" bIns="25400" rtlCol="0" anchor="ctr">
            <a:normAutofit/>
          </a:bodyPr>
          <a:lstStyle/>
          <a:p>
            <a:pPr marL="0" indent="0" algn="ctr">
              <a:buNone/>
            </a:pPr>
            <a:r>
              <a:rPr lang="en-US" sz="2250" b="1" dirty="0">
                <a:solidFill>
                  <a:srgbClr val="FFFFFF"/>
                </a:solidFill>
                <a:latin typeface="Calibri" pitchFamily="34" charset="0"/>
                <a:ea typeface="Calibri" pitchFamily="34" charset="-122"/>
                <a:cs typeface="Calibri" pitchFamily="34" charset="-120"/>
              </a:rPr>
              <a:t>5</a:t>
            </a:r>
            <a:endParaRPr lang="en-US" sz="2250" dirty="0"/>
          </a:p>
        </p:txBody>
      </p:sp>
      <p:sp>
        <p:nvSpPr>
          <p:cNvPr id="21" name="Text 19"/>
          <p:cNvSpPr/>
          <p:nvPr/>
        </p:nvSpPr>
        <p:spPr>
          <a:xfrm>
            <a:off x="2362200" y="5781675"/>
            <a:ext cx="13997940" cy="457200"/>
          </a:xfrm>
          <a:prstGeom prst="rect">
            <a:avLst/>
          </a:prstGeom>
          <a:noFill/>
          <a:ln/>
        </p:spPr>
        <p:txBody>
          <a:bodyPr wrap="square" lIns="25400" tIns="25400" rIns="25400" bIns="25400" rtlCol="0" anchor="t">
            <a:normAutofit/>
          </a:bodyPr>
          <a:lstStyle/>
          <a:p>
            <a:pPr marL="0" indent="0" algn="l">
              <a:buNone/>
            </a:pPr>
            <a:r>
              <a:rPr lang="en-US" sz="2700" dirty="0">
                <a:solidFill>
                  <a:srgbClr val="13294B"/>
                </a:solidFill>
                <a:latin typeface="Calibri" pitchFamily="34" charset="0"/>
                <a:ea typeface="Calibri" pitchFamily="34" charset="-122"/>
                <a:cs typeface="Calibri" pitchFamily="34" charset="-120"/>
              </a:rPr>
              <a:t>What it means for nurses</a:t>
            </a:r>
            <a:endParaRPr lang="en-US" sz="2700" dirty="0"/>
          </a:p>
        </p:txBody>
      </p:sp>
      <p:sp>
        <p:nvSpPr>
          <p:cNvPr id="24" name="Text 22"/>
          <p:cNvSpPr/>
          <p:nvPr/>
        </p:nvSpPr>
        <p:spPr>
          <a:xfrm>
            <a:off x="1295400" y="6581775"/>
            <a:ext cx="685800" cy="647700"/>
          </a:xfrm>
          <a:prstGeom prst="rect">
            <a:avLst/>
          </a:prstGeom>
          <a:noFill/>
          <a:ln/>
        </p:spPr>
        <p:txBody>
          <a:bodyPr wrap="square" lIns="25400" tIns="25400" rIns="25400" bIns="25400" rtlCol="0" anchor="ctr">
            <a:normAutofit/>
          </a:bodyPr>
          <a:lstStyle/>
          <a:p>
            <a:pPr marL="0" indent="0" algn="ctr">
              <a:buNone/>
            </a:pPr>
            <a:r>
              <a:rPr lang="en-US" sz="2250" b="1" dirty="0">
                <a:solidFill>
                  <a:srgbClr val="FFFFFF"/>
                </a:solidFill>
                <a:latin typeface="Calibri" pitchFamily="34" charset="0"/>
                <a:ea typeface="Calibri" pitchFamily="34" charset="-122"/>
                <a:cs typeface="Calibri" pitchFamily="34" charset="-120"/>
              </a:rPr>
              <a:t>6</a:t>
            </a:r>
            <a:endParaRPr lang="en-US" sz="2250" dirty="0"/>
          </a:p>
        </p:txBody>
      </p:sp>
      <p:sp>
        <p:nvSpPr>
          <p:cNvPr id="27" name="Shape 25"/>
          <p:cNvSpPr/>
          <p:nvPr/>
        </p:nvSpPr>
        <p:spPr>
          <a:xfrm>
            <a:off x="1333500" y="6581775"/>
            <a:ext cx="609600" cy="609600"/>
          </a:xfrm>
          <a:prstGeom prst="ellipse">
            <a:avLst/>
          </a:prstGeom>
          <a:solidFill>
            <a:srgbClr val="4B9CD3"/>
          </a:solidFill>
          <a:ln/>
        </p:spPr>
        <p:txBody>
          <a:bodyPr/>
          <a:lstStyle/>
          <a:p>
            <a:endParaRPr lang="en-US"/>
          </a:p>
        </p:txBody>
      </p:sp>
      <p:sp>
        <p:nvSpPr>
          <p:cNvPr id="28" name="Text 26"/>
          <p:cNvSpPr/>
          <p:nvPr/>
        </p:nvSpPr>
        <p:spPr>
          <a:xfrm>
            <a:off x="1295400" y="6581775"/>
            <a:ext cx="685800" cy="647700"/>
          </a:xfrm>
          <a:prstGeom prst="rect">
            <a:avLst/>
          </a:prstGeom>
          <a:noFill/>
          <a:ln/>
        </p:spPr>
        <p:txBody>
          <a:bodyPr wrap="square" lIns="25400" tIns="25400" rIns="25400" bIns="25400" rtlCol="0" anchor="ctr">
            <a:normAutofit/>
          </a:bodyPr>
          <a:lstStyle/>
          <a:p>
            <a:pPr marL="0" indent="0" algn="ctr">
              <a:buNone/>
            </a:pPr>
            <a:r>
              <a:rPr lang="en-US" sz="2250" b="1" dirty="0">
                <a:solidFill>
                  <a:srgbClr val="FFFFFF"/>
                </a:solidFill>
                <a:latin typeface="Calibri" pitchFamily="34" charset="0"/>
                <a:ea typeface="Calibri" pitchFamily="34" charset="-122"/>
                <a:cs typeface="Calibri" pitchFamily="34" charset="-120"/>
              </a:rPr>
              <a:t>6</a:t>
            </a:r>
            <a:endParaRPr lang="en-US" sz="2250" dirty="0"/>
          </a:p>
        </p:txBody>
      </p:sp>
      <p:sp>
        <p:nvSpPr>
          <p:cNvPr id="29" name="Text 27"/>
          <p:cNvSpPr/>
          <p:nvPr/>
        </p:nvSpPr>
        <p:spPr>
          <a:xfrm>
            <a:off x="2362200" y="6657975"/>
            <a:ext cx="13997940" cy="457200"/>
          </a:xfrm>
          <a:prstGeom prst="rect">
            <a:avLst/>
          </a:prstGeom>
          <a:noFill/>
          <a:ln/>
        </p:spPr>
        <p:txBody>
          <a:bodyPr wrap="square" lIns="25400" tIns="25400" rIns="25400" bIns="25400" rtlCol="0" anchor="t">
            <a:normAutofit lnSpcReduction="10000"/>
          </a:bodyPr>
          <a:lstStyle/>
          <a:p>
            <a:pPr marL="0" indent="0" algn="l">
              <a:buNone/>
            </a:pPr>
            <a:r>
              <a:rPr lang="en-US" sz="2700" dirty="0">
                <a:solidFill>
                  <a:srgbClr val="13294B"/>
                </a:solidFill>
                <a:latin typeface="Calibri" pitchFamily="34" charset="0"/>
                <a:ea typeface="Calibri" pitchFamily="34" charset="-122"/>
                <a:cs typeface="Calibri" pitchFamily="34" charset="-120"/>
              </a:rPr>
              <a:t>What's next</a:t>
            </a:r>
            <a:endParaRPr lang="en-US" sz="2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3294B"/>
        </a:solidFill>
        <a:effectLst/>
      </p:bgPr>
    </p:bg>
    <p:spTree>
      <p:nvGrpSpPr>
        <p:cNvPr id="1" name=""/>
        <p:cNvGrpSpPr/>
        <p:nvPr/>
      </p:nvGrpSpPr>
      <p:grpSpPr>
        <a:xfrm>
          <a:off x="0" y="0"/>
          <a:ext cx="0" cy="0"/>
          <a:chOff x="0" y="0"/>
          <a:chExt cx="0" cy="0"/>
        </a:xfrm>
      </p:grpSpPr>
      <p:sp>
        <p:nvSpPr>
          <p:cNvPr id="2" name="Text 0"/>
          <p:cNvSpPr/>
          <p:nvPr/>
        </p:nvSpPr>
        <p:spPr>
          <a:xfrm>
            <a:off x="1333500" y="4137720"/>
            <a:ext cx="14716125" cy="2049661"/>
          </a:xfrm>
          <a:prstGeom prst="rect">
            <a:avLst/>
          </a:prstGeom>
          <a:noFill/>
          <a:ln/>
        </p:spPr>
        <p:txBody>
          <a:bodyPr wrap="square" lIns="25400" tIns="25400" rIns="25400" bIns="25400" rtlCol="0" anchor="t">
            <a:normAutofit/>
          </a:bodyPr>
          <a:lstStyle/>
          <a:p>
            <a:pPr marL="0" indent="0" algn="l">
              <a:lnSpc>
                <a:spcPct val="94286"/>
              </a:lnSpc>
              <a:buNone/>
            </a:pPr>
            <a:r>
              <a:rPr lang="en-US" sz="7200" b="1" dirty="0">
                <a:solidFill>
                  <a:srgbClr val="FFFFFF"/>
                </a:solidFill>
                <a:latin typeface="Cambria" pitchFamily="34" charset="0"/>
                <a:ea typeface="Cambria" pitchFamily="34" charset="-122"/>
                <a:cs typeface="Cambria" pitchFamily="34" charset="-120"/>
              </a:rPr>
              <a:t>A simple way to think about AI and your nursing work</a:t>
            </a:r>
            <a:endParaRPr lang="en-US" sz="7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1 · A SIMPLE WAY TO THINK ABOUT AI AND YOUR NURSING WORK</a:t>
            </a:r>
            <a:endParaRPr lang="en-US" sz="1950" dirty="0"/>
          </a:p>
        </p:txBody>
      </p:sp>
      <p:sp>
        <p:nvSpPr>
          <p:cNvPr id="3" name="Text 1"/>
          <p:cNvSpPr/>
          <p:nvPr/>
        </p:nvSpPr>
        <p:spPr>
          <a:xfrm>
            <a:off x="1333500" y="2209800"/>
            <a:ext cx="15304770" cy="2506712"/>
          </a:xfrm>
          <a:prstGeom prst="rect">
            <a:avLst/>
          </a:prstGeom>
          <a:noFill/>
          <a:ln/>
        </p:spPr>
        <p:txBody>
          <a:bodyPr wrap="square" lIns="25400" tIns="25400" rIns="25400" bIns="25400" rtlCol="0" anchor="t">
            <a:normAutofit/>
          </a:bodyPr>
          <a:lstStyle/>
          <a:p>
            <a:pPr marL="0" indent="0" algn="l">
              <a:lnSpc>
                <a:spcPct val="102857"/>
              </a:lnSpc>
              <a:buNone/>
            </a:pPr>
            <a:r>
              <a:rPr lang="en-US" sz="5400" b="1" dirty="0">
                <a:solidFill>
                  <a:srgbClr val="13294B"/>
                </a:solidFill>
                <a:latin typeface="Cambria" pitchFamily="34" charset="0"/>
                <a:ea typeface="Cambria" pitchFamily="34" charset="-122"/>
                <a:cs typeface="Cambria" pitchFamily="34" charset="-120"/>
              </a:rPr>
              <a:t>When an AI tool shows up on your unit, what happens to the nursing task you were already doing?</a:t>
            </a:r>
            <a:endParaRPr lang="en-US" sz="5400" dirty="0"/>
          </a:p>
        </p:txBody>
      </p:sp>
      <p:sp>
        <p:nvSpPr>
          <p:cNvPr id="4" name="Text 2"/>
          <p:cNvSpPr/>
          <p:nvPr/>
        </p:nvSpPr>
        <p:spPr>
          <a:xfrm>
            <a:off x="1333500" y="5249912"/>
            <a:ext cx="17183100" cy="624780"/>
          </a:xfrm>
          <a:prstGeom prst="rect">
            <a:avLst/>
          </a:prstGeom>
          <a:noFill/>
          <a:ln/>
        </p:spPr>
        <p:txBody>
          <a:bodyPr wrap="square" lIns="25400" tIns="25400" rIns="25400" bIns="25400" rtlCol="0" anchor="t">
            <a:normAutofit/>
          </a:bodyPr>
          <a:lstStyle/>
          <a:p>
            <a:pPr marL="0" indent="0" algn="l">
              <a:lnSpc>
                <a:spcPct val="114074"/>
              </a:lnSpc>
              <a:buNone/>
            </a:pPr>
            <a:r>
              <a:rPr lang="en-US" sz="3300" b="1" dirty="0">
                <a:solidFill>
                  <a:srgbClr val="4B9CD3"/>
                </a:solidFill>
                <a:latin typeface="Calibri" pitchFamily="34" charset="0"/>
                <a:ea typeface="Calibri" pitchFamily="34" charset="-122"/>
                <a:cs typeface="Calibri" pitchFamily="34" charset="-120"/>
              </a:rPr>
              <a:t>Does it help you do it? Does it do it for you? Or some of both?</a:t>
            </a:r>
            <a:endParaRPr lang="en-US" sz="3300" dirty="0"/>
          </a:p>
        </p:txBody>
      </p:sp>
      <p:sp>
        <p:nvSpPr>
          <p:cNvPr id="5" name="Text 3"/>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Barrett JJ, Jones CB. Nursing Outlook. 2025;73:102524.</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1 · A SIMPLE WAY TO THINK ABOUT AI AND YOUR NURSING WORK</a:t>
            </a:r>
            <a:endParaRPr lang="en-US" sz="1950" dirty="0"/>
          </a:p>
        </p:txBody>
      </p:sp>
      <p:sp>
        <p:nvSpPr>
          <p:cNvPr id="3" name="Shape 1"/>
          <p:cNvSpPr/>
          <p:nvPr/>
        </p:nvSpPr>
        <p:spPr>
          <a:xfrm>
            <a:off x="3238500" y="1638300"/>
            <a:ext cx="11811000" cy="6477000"/>
          </a:xfrm>
          <a:prstGeom prst="rect">
            <a:avLst/>
          </a:prstGeom>
          <a:ln w="28575">
            <a:solidFill>
              <a:srgbClr val="13294B"/>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3238500" y="1638300"/>
            <a:ext cx="11811000" cy="6477000"/>
          </a:xfrm>
          <a:prstGeom prst="rect">
            <a:avLst/>
          </a:prstGeom>
        </p:spPr>
      </p:pic>
      <p:sp>
        <p:nvSpPr>
          <p:cNvPr id="5" name="Text 2"/>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Figure 1, Barrett &amp; Jones, Nursing Outlook 2025. Redrawn.</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1 · A SIMPLE WAY TO THINK ABOUT AI AND YOUR NURSING WORK</a:t>
            </a:r>
            <a:endParaRPr lang="en-US" sz="1950" dirty="0"/>
          </a:p>
        </p:txBody>
      </p:sp>
      <p:sp>
        <p:nvSpPr>
          <p:cNvPr id="3" name="Text 1"/>
          <p:cNvSpPr/>
          <p:nvPr/>
        </p:nvSpPr>
        <p:spPr>
          <a:xfrm>
            <a:off x="1333500" y="1238250"/>
            <a:ext cx="16089630" cy="1352550"/>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Nurses do many kinds of tasks. Some will change faster than others.</a:t>
            </a:r>
            <a:endParaRPr lang="en-US" sz="4500" dirty="0"/>
          </a:p>
        </p:txBody>
      </p:sp>
      <p:sp>
        <p:nvSpPr>
          <p:cNvPr id="4" name="Shape 2"/>
          <p:cNvSpPr/>
          <p:nvPr/>
        </p:nvSpPr>
        <p:spPr>
          <a:xfrm>
            <a:off x="1333500" y="3086100"/>
            <a:ext cx="15621000" cy="1584722"/>
          </a:xfrm>
          <a:prstGeom prst="roundRect">
            <a:avLst>
              <a:gd name="adj" fmla="val 9617"/>
            </a:avLst>
          </a:prstGeom>
          <a:solidFill>
            <a:srgbClr val="EAF3FA"/>
          </a:solidFill>
          <a:ln/>
        </p:spPr>
        <p:txBody>
          <a:bodyPr/>
          <a:lstStyle/>
          <a:p>
            <a:endParaRPr lang="en-US"/>
          </a:p>
        </p:txBody>
      </p:sp>
      <p:sp>
        <p:nvSpPr>
          <p:cNvPr id="5" name="Text 3"/>
          <p:cNvSpPr/>
          <p:nvPr/>
        </p:nvSpPr>
        <p:spPr>
          <a:xfrm>
            <a:off x="1790700" y="3654623"/>
            <a:ext cx="6286500"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Complex cognitive (indirect)</a:t>
            </a:r>
            <a:endParaRPr lang="en-US" sz="3000" dirty="0"/>
          </a:p>
        </p:txBody>
      </p:sp>
      <p:sp>
        <p:nvSpPr>
          <p:cNvPr id="6" name="Text 4"/>
          <p:cNvSpPr/>
          <p:nvPr/>
        </p:nvSpPr>
        <p:spPr>
          <a:xfrm>
            <a:off x="7886700" y="3467100"/>
            <a:ext cx="8868918" cy="860822"/>
          </a:xfrm>
          <a:prstGeom prst="rect">
            <a:avLst/>
          </a:prstGeom>
          <a:noFill/>
          <a:ln/>
        </p:spPr>
        <p:txBody>
          <a:bodyPr wrap="square" lIns="25400" tIns="25400" rIns="25400" bIns="25400" rtlCol="0" anchor="t">
            <a:normAutofit/>
          </a:bodyPr>
          <a:lstStyle/>
          <a:p>
            <a:pPr marL="0" indent="0" algn="l">
              <a:lnSpc>
                <a:spcPct val="110769"/>
              </a:lnSpc>
              <a:buNone/>
            </a:pPr>
            <a:r>
              <a:rPr lang="en-US" sz="2400" dirty="0">
                <a:solidFill>
                  <a:srgbClr val="13294B"/>
                </a:solidFill>
                <a:latin typeface="Calibri" pitchFamily="34" charset="0"/>
                <a:ea typeface="Calibri" pitchFamily="34" charset="-122"/>
                <a:cs typeface="Calibri" pitchFamily="34" charset="-120"/>
              </a:rPr>
              <a:t>Thinking critically about the patient: putting vitals, labs and what you see at the bedside together</a:t>
            </a:r>
            <a:endParaRPr lang="en-US" sz="2400" dirty="0"/>
          </a:p>
        </p:txBody>
      </p:sp>
      <p:sp>
        <p:nvSpPr>
          <p:cNvPr id="7" name="Shape 5"/>
          <p:cNvSpPr/>
          <p:nvPr/>
        </p:nvSpPr>
        <p:spPr>
          <a:xfrm>
            <a:off x="1333500" y="4937522"/>
            <a:ext cx="15621000" cy="1209675"/>
          </a:xfrm>
          <a:prstGeom prst="roundRect">
            <a:avLst>
              <a:gd name="adj" fmla="val 12598"/>
            </a:avLst>
          </a:prstGeom>
          <a:solidFill>
            <a:srgbClr val="EAF3FA"/>
          </a:solidFill>
          <a:ln/>
        </p:spPr>
        <p:txBody>
          <a:bodyPr/>
          <a:lstStyle/>
          <a:p>
            <a:endParaRPr lang="en-US"/>
          </a:p>
        </p:txBody>
      </p:sp>
      <p:sp>
        <p:nvSpPr>
          <p:cNvPr id="8" name="Text 6"/>
          <p:cNvSpPr/>
          <p:nvPr/>
        </p:nvSpPr>
        <p:spPr>
          <a:xfrm>
            <a:off x="1790700" y="5318522"/>
            <a:ext cx="6286500"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Specialized manual skills</a:t>
            </a:r>
            <a:endParaRPr lang="en-US" sz="3000" dirty="0"/>
          </a:p>
        </p:txBody>
      </p:sp>
      <p:sp>
        <p:nvSpPr>
          <p:cNvPr id="9" name="Text 7"/>
          <p:cNvSpPr/>
          <p:nvPr/>
        </p:nvSpPr>
        <p:spPr>
          <a:xfrm>
            <a:off x="7886700" y="5336679"/>
            <a:ext cx="9471660" cy="449461"/>
          </a:xfrm>
          <a:prstGeom prst="rect">
            <a:avLst/>
          </a:prstGeom>
          <a:noFill/>
          <a:ln/>
        </p:spPr>
        <p:txBody>
          <a:bodyPr wrap="square" lIns="25400" tIns="25400" rIns="25400" bIns="25400" rtlCol="0" anchor="t">
            <a:normAutofit/>
          </a:bodyPr>
          <a:lstStyle/>
          <a:p>
            <a:pPr marL="0" indent="0" algn="l">
              <a:lnSpc>
                <a:spcPct val="110769"/>
              </a:lnSpc>
              <a:buNone/>
            </a:pPr>
            <a:r>
              <a:rPr lang="en-US" sz="2400" dirty="0">
                <a:solidFill>
                  <a:srgbClr val="13294B"/>
                </a:solidFill>
                <a:latin typeface="Calibri" pitchFamily="34" charset="0"/>
                <a:ea typeface="Calibri" pitchFamily="34" charset="-122"/>
                <a:cs typeface="Calibri" pitchFamily="34" charset="-120"/>
              </a:rPr>
              <a:t>Placing an IV or NG tube, wound care, turning a patient</a:t>
            </a:r>
            <a:endParaRPr lang="en-US" sz="2400" dirty="0"/>
          </a:p>
        </p:txBody>
      </p:sp>
      <p:sp>
        <p:nvSpPr>
          <p:cNvPr id="10" name="Shape 8"/>
          <p:cNvSpPr/>
          <p:nvPr/>
        </p:nvSpPr>
        <p:spPr>
          <a:xfrm>
            <a:off x="1333500" y="6413897"/>
            <a:ext cx="15621000" cy="1209675"/>
          </a:xfrm>
          <a:prstGeom prst="roundRect">
            <a:avLst>
              <a:gd name="adj" fmla="val 12598"/>
            </a:avLst>
          </a:prstGeom>
          <a:solidFill>
            <a:srgbClr val="EAF3FA"/>
          </a:solidFill>
          <a:ln/>
        </p:spPr>
        <p:txBody>
          <a:bodyPr/>
          <a:lstStyle/>
          <a:p>
            <a:endParaRPr lang="en-US"/>
          </a:p>
        </p:txBody>
      </p:sp>
      <p:sp>
        <p:nvSpPr>
          <p:cNvPr id="11" name="Text 9"/>
          <p:cNvSpPr/>
          <p:nvPr/>
        </p:nvSpPr>
        <p:spPr>
          <a:xfrm>
            <a:off x="1790700" y="6794897"/>
            <a:ext cx="6286500"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Routine (direct or indirect)</a:t>
            </a:r>
            <a:endParaRPr lang="en-US" sz="3000" dirty="0"/>
          </a:p>
        </p:txBody>
      </p:sp>
      <p:sp>
        <p:nvSpPr>
          <p:cNvPr id="12" name="Text 10"/>
          <p:cNvSpPr/>
          <p:nvPr/>
        </p:nvSpPr>
        <p:spPr>
          <a:xfrm>
            <a:off x="7886700" y="6813054"/>
            <a:ext cx="9471660" cy="449461"/>
          </a:xfrm>
          <a:prstGeom prst="rect">
            <a:avLst/>
          </a:prstGeom>
          <a:noFill/>
          <a:ln/>
        </p:spPr>
        <p:txBody>
          <a:bodyPr wrap="square" lIns="25400" tIns="25400" rIns="25400" bIns="25400" rtlCol="0" anchor="t">
            <a:normAutofit/>
          </a:bodyPr>
          <a:lstStyle/>
          <a:p>
            <a:pPr marL="0" indent="0" algn="l">
              <a:lnSpc>
                <a:spcPct val="110769"/>
              </a:lnSpc>
              <a:buNone/>
            </a:pPr>
            <a:r>
              <a:rPr lang="en-US" sz="2400" dirty="0">
                <a:solidFill>
                  <a:srgbClr val="13294B"/>
                </a:solidFill>
                <a:latin typeface="Calibri" pitchFamily="34" charset="0"/>
                <a:ea typeface="Calibri" pitchFamily="34" charset="-122"/>
                <a:cs typeface="Calibri" pitchFamily="34" charset="-120"/>
              </a:rPr>
              <a:t>Charting vitals, I&amp;O totals, restocking, routine reassessments</a:t>
            </a:r>
            <a:endParaRPr lang="en-US" sz="2400" dirty="0"/>
          </a:p>
        </p:txBody>
      </p:sp>
      <p:sp>
        <p:nvSpPr>
          <p:cNvPr id="13" name="Text 11"/>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Task types from Barrett &amp; Jones 2025. Direct = with the patient; indirect = for the patient, away from them.</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1 · A SIMPLE WAY TO THINK ABOUT AI AND YOUR NURSING WORK</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Three ways AI meets a nursing task</a:t>
            </a:r>
            <a:endParaRPr lang="en-US" sz="4500" dirty="0"/>
          </a:p>
        </p:txBody>
      </p:sp>
      <p:sp>
        <p:nvSpPr>
          <p:cNvPr id="4" name="Shape 2"/>
          <p:cNvSpPr/>
          <p:nvPr/>
        </p:nvSpPr>
        <p:spPr>
          <a:xfrm>
            <a:off x="1333500" y="2428875"/>
            <a:ext cx="5003750" cy="7191375"/>
          </a:xfrm>
          <a:prstGeom prst="roundRect">
            <a:avLst>
              <a:gd name="adj" fmla="val 3046"/>
            </a:avLst>
          </a:prstGeom>
          <a:solidFill>
            <a:srgbClr val="EAF3FA"/>
          </a:solidFill>
          <a:ln/>
        </p:spPr>
        <p:txBody>
          <a:bodyPr/>
          <a:lstStyle/>
          <a:p>
            <a:endParaRPr lang="en-US"/>
          </a:p>
        </p:txBody>
      </p:sp>
      <p:sp>
        <p:nvSpPr>
          <p:cNvPr id="5" name="Text 3"/>
          <p:cNvSpPr/>
          <p:nvPr/>
        </p:nvSpPr>
        <p:spPr>
          <a:xfrm>
            <a:off x="1714500" y="2847975"/>
            <a:ext cx="4665925" cy="533400"/>
          </a:xfrm>
          <a:prstGeom prst="rect">
            <a:avLst/>
          </a:prstGeom>
          <a:noFill/>
          <a:ln/>
        </p:spPr>
        <p:txBody>
          <a:bodyPr wrap="square" lIns="25400" tIns="25400" rIns="25400" bIns="25400" rtlCol="0" anchor="t">
            <a:normAutofit/>
          </a:bodyPr>
          <a:lstStyle/>
          <a:p>
            <a:pPr marL="0" indent="0" algn="l">
              <a:buNone/>
            </a:pPr>
            <a:r>
              <a:rPr lang="en-US" sz="3300" b="1" dirty="0">
                <a:solidFill>
                  <a:srgbClr val="13294B"/>
                </a:solidFill>
                <a:latin typeface="Cambria" pitchFamily="34" charset="0"/>
                <a:ea typeface="Cambria" pitchFamily="34" charset="-122"/>
                <a:cs typeface="Cambria" pitchFamily="34" charset="-120"/>
              </a:rPr>
              <a:t>Augmentation</a:t>
            </a:r>
            <a:endParaRPr lang="en-US" sz="3300" dirty="0"/>
          </a:p>
        </p:txBody>
      </p:sp>
      <p:sp>
        <p:nvSpPr>
          <p:cNvPr id="6" name="Text 4"/>
          <p:cNvSpPr/>
          <p:nvPr/>
        </p:nvSpPr>
        <p:spPr>
          <a:xfrm>
            <a:off x="1714500" y="3533775"/>
            <a:ext cx="4665925" cy="409575"/>
          </a:xfrm>
          <a:prstGeom prst="rect">
            <a:avLst/>
          </a:prstGeom>
          <a:noFill/>
          <a:ln/>
        </p:spPr>
        <p:txBody>
          <a:bodyPr wrap="square" lIns="25400" tIns="25400" rIns="25400" bIns="25400" rtlCol="0" anchor="t">
            <a:normAutofit/>
          </a:bodyPr>
          <a:lstStyle/>
          <a:p>
            <a:pPr marL="0" indent="0" algn="l">
              <a:buNone/>
            </a:pPr>
            <a:r>
              <a:rPr lang="en-US" sz="2400" b="1" dirty="0">
                <a:solidFill>
                  <a:srgbClr val="4B9CD3"/>
                </a:solidFill>
                <a:latin typeface="Calibri" pitchFamily="34" charset="0"/>
                <a:ea typeface="Calibri" pitchFamily="34" charset="-122"/>
                <a:cs typeface="Calibri" pitchFamily="34" charset="-120"/>
              </a:rPr>
              <a:t>AI helps you do the task.</a:t>
            </a:r>
            <a:endParaRPr lang="en-US" sz="2400" dirty="0"/>
          </a:p>
        </p:txBody>
      </p:sp>
      <p:sp>
        <p:nvSpPr>
          <p:cNvPr id="7" name="Text 5"/>
          <p:cNvSpPr/>
          <p:nvPr/>
        </p:nvSpPr>
        <p:spPr>
          <a:xfrm>
            <a:off x="1714500" y="4095750"/>
            <a:ext cx="4369003" cy="83820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A triage risk score helps you decide who to see first.</a:t>
            </a:r>
            <a:endParaRPr lang="en-US" sz="2250" dirty="0"/>
          </a:p>
        </p:txBody>
      </p:sp>
      <p:sp>
        <p:nvSpPr>
          <p:cNvPr id="8" name="Text 6"/>
          <p:cNvSpPr/>
          <p:nvPr/>
        </p:nvSpPr>
        <p:spPr>
          <a:xfrm>
            <a:off x="1714500" y="5086350"/>
            <a:ext cx="4665925" cy="43815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A draft note you edit and sign.</a:t>
            </a:r>
            <a:endParaRPr lang="en-US" sz="2250" dirty="0"/>
          </a:p>
        </p:txBody>
      </p:sp>
      <p:sp>
        <p:nvSpPr>
          <p:cNvPr id="9" name="Shape 7"/>
          <p:cNvSpPr/>
          <p:nvPr/>
        </p:nvSpPr>
        <p:spPr>
          <a:xfrm>
            <a:off x="6642050" y="2428875"/>
            <a:ext cx="5003750" cy="7191375"/>
          </a:xfrm>
          <a:prstGeom prst="roundRect">
            <a:avLst>
              <a:gd name="adj" fmla="val 3046"/>
            </a:avLst>
          </a:prstGeom>
          <a:solidFill>
            <a:srgbClr val="EAF3FA"/>
          </a:solidFill>
          <a:ln/>
        </p:spPr>
        <p:txBody>
          <a:bodyPr/>
          <a:lstStyle/>
          <a:p>
            <a:endParaRPr lang="en-US"/>
          </a:p>
        </p:txBody>
      </p:sp>
      <p:sp>
        <p:nvSpPr>
          <p:cNvPr id="10" name="Text 8"/>
          <p:cNvSpPr/>
          <p:nvPr/>
        </p:nvSpPr>
        <p:spPr>
          <a:xfrm>
            <a:off x="7023050" y="2847975"/>
            <a:ext cx="4665925" cy="533400"/>
          </a:xfrm>
          <a:prstGeom prst="rect">
            <a:avLst/>
          </a:prstGeom>
          <a:noFill/>
          <a:ln/>
        </p:spPr>
        <p:txBody>
          <a:bodyPr wrap="square" lIns="25400" tIns="25400" rIns="25400" bIns="25400" rtlCol="0" anchor="t">
            <a:normAutofit/>
          </a:bodyPr>
          <a:lstStyle/>
          <a:p>
            <a:pPr marL="0" indent="0" algn="l">
              <a:buNone/>
            </a:pPr>
            <a:r>
              <a:rPr lang="en-US" sz="3300" b="1" dirty="0">
                <a:solidFill>
                  <a:srgbClr val="13294B"/>
                </a:solidFill>
                <a:latin typeface="Cambria" pitchFamily="34" charset="0"/>
                <a:ea typeface="Cambria" pitchFamily="34" charset="-122"/>
                <a:cs typeface="Cambria" pitchFamily="34" charset="-120"/>
              </a:rPr>
              <a:t>Automation</a:t>
            </a:r>
            <a:endParaRPr lang="en-US" sz="3300" dirty="0"/>
          </a:p>
        </p:txBody>
      </p:sp>
      <p:sp>
        <p:nvSpPr>
          <p:cNvPr id="11" name="Text 9"/>
          <p:cNvSpPr/>
          <p:nvPr/>
        </p:nvSpPr>
        <p:spPr>
          <a:xfrm>
            <a:off x="7023050" y="3533775"/>
            <a:ext cx="4665925" cy="409575"/>
          </a:xfrm>
          <a:prstGeom prst="rect">
            <a:avLst/>
          </a:prstGeom>
          <a:noFill/>
          <a:ln/>
        </p:spPr>
        <p:txBody>
          <a:bodyPr wrap="square" lIns="25400" tIns="25400" rIns="25400" bIns="25400" rtlCol="0" anchor="t">
            <a:normAutofit/>
          </a:bodyPr>
          <a:lstStyle/>
          <a:p>
            <a:pPr marL="0" indent="0" algn="l">
              <a:buNone/>
            </a:pPr>
            <a:r>
              <a:rPr lang="en-US" sz="2400" b="1" dirty="0">
                <a:solidFill>
                  <a:srgbClr val="4B9CD3"/>
                </a:solidFill>
                <a:latin typeface="Calibri" pitchFamily="34" charset="0"/>
                <a:ea typeface="Calibri" pitchFamily="34" charset="-122"/>
                <a:cs typeface="Calibri" pitchFamily="34" charset="-120"/>
              </a:rPr>
              <a:t>AI does the task for you.</a:t>
            </a:r>
            <a:endParaRPr lang="en-US" sz="2400" dirty="0"/>
          </a:p>
        </p:txBody>
      </p:sp>
      <p:sp>
        <p:nvSpPr>
          <p:cNvPr id="12" name="Text 10"/>
          <p:cNvSpPr/>
          <p:nvPr/>
        </p:nvSpPr>
        <p:spPr>
          <a:xfrm>
            <a:off x="7023050" y="4095750"/>
            <a:ext cx="4369003" cy="83820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A kiosk asks the admission questions and charts them.</a:t>
            </a:r>
            <a:endParaRPr lang="en-US" sz="2250" dirty="0"/>
          </a:p>
        </p:txBody>
      </p:sp>
      <p:sp>
        <p:nvSpPr>
          <p:cNvPr id="13" name="Text 11"/>
          <p:cNvSpPr/>
          <p:nvPr/>
        </p:nvSpPr>
        <p:spPr>
          <a:xfrm>
            <a:off x="7023050" y="5086350"/>
            <a:ext cx="4665925" cy="43815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Self-scheduling that books the visit.</a:t>
            </a:r>
            <a:endParaRPr lang="en-US" sz="2250" dirty="0"/>
          </a:p>
        </p:txBody>
      </p:sp>
      <p:sp>
        <p:nvSpPr>
          <p:cNvPr id="14" name="Text 12"/>
          <p:cNvSpPr/>
          <p:nvPr/>
        </p:nvSpPr>
        <p:spPr>
          <a:xfrm>
            <a:off x="7023050" y="5676900"/>
            <a:ext cx="4369003" cy="83820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A chatbot in the patient portal answers the question.</a:t>
            </a:r>
            <a:endParaRPr lang="en-US" sz="2250" dirty="0"/>
          </a:p>
        </p:txBody>
      </p:sp>
      <p:sp>
        <p:nvSpPr>
          <p:cNvPr id="15" name="Shape 13"/>
          <p:cNvSpPr/>
          <p:nvPr/>
        </p:nvSpPr>
        <p:spPr>
          <a:xfrm>
            <a:off x="11950601" y="2428875"/>
            <a:ext cx="5003750" cy="7191375"/>
          </a:xfrm>
          <a:prstGeom prst="roundRect">
            <a:avLst>
              <a:gd name="adj" fmla="val 3046"/>
            </a:avLst>
          </a:prstGeom>
          <a:solidFill>
            <a:srgbClr val="EAF3FA"/>
          </a:solidFill>
          <a:ln/>
        </p:spPr>
        <p:txBody>
          <a:bodyPr/>
          <a:lstStyle/>
          <a:p>
            <a:endParaRPr lang="en-US"/>
          </a:p>
        </p:txBody>
      </p:sp>
      <p:sp>
        <p:nvSpPr>
          <p:cNvPr id="16" name="Text 14"/>
          <p:cNvSpPr/>
          <p:nvPr/>
        </p:nvSpPr>
        <p:spPr>
          <a:xfrm>
            <a:off x="12331601" y="2847975"/>
            <a:ext cx="4665925" cy="533400"/>
          </a:xfrm>
          <a:prstGeom prst="rect">
            <a:avLst/>
          </a:prstGeom>
          <a:noFill/>
          <a:ln/>
        </p:spPr>
        <p:txBody>
          <a:bodyPr wrap="square" lIns="25400" tIns="25400" rIns="25400" bIns="25400" rtlCol="0" anchor="t">
            <a:normAutofit/>
          </a:bodyPr>
          <a:lstStyle/>
          <a:p>
            <a:pPr marL="0" indent="0" algn="l">
              <a:buNone/>
            </a:pPr>
            <a:r>
              <a:rPr lang="en-US" sz="3300" b="1" dirty="0">
                <a:solidFill>
                  <a:srgbClr val="13294B"/>
                </a:solidFill>
                <a:latin typeface="Cambria" pitchFamily="34" charset="0"/>
                <a:ea typeface="Cambria" pitchFamily="34" charset="-122"/>
                <a:cs typeface="Cambria" pitchFamily="34" charset="-120"/>
              </a:rPr>
              <a:t>Hybrid</a:t>
            </a:r>
            <a:endParaRPr lang="en-US" sz="3300" dirty="0"/>
          </a:p>
        </p:txBody>
      </p:sp>
      <p:sp>
        <p:nvSpPr>
          <p:cNvPr id="17" name="Text 15"/>
          <p:cNvSpPr/>
          <p:nvPr/>
        </p:nvSpPr>
        <p:spPr>
          <a:xfrm>
            <a:off x="12331601" y="3533775"/>
            <a:ext cx="4369003" cy="781050"/>
          </a:xfrm>
          <a:prstGeom prst="rect">
            <a:avLst/>
          </a:prstGeom>
          <a:noFill/>
          <a:ln/>
        </p:spPr>
        <p:txBody>
          <a:bodyPr wrap="square" lIns="25400" tIns="25400" rIns="25400" bIns="25400" rtlCol="0" anchor="t">
            <a:normAutofit/>
          </a:bodyPr>
          <a:lstStyle/>
          <a:p>
            <a:pPr marL="0" indent="0" algn="l">
              <a:buNone/>
            </a:pPr>
            <a:r>
              <a:rPr lang="en-US" sz="2400" b="1" dirty="0">
                <a:solidFill>
                  <a:srgbClr val="4B9CD3"/>
                </a:solidFill>
                <a:latin typeface="Calibri" pitchFamily="34" charset="0"/>
                <a:ea typeface="Calibri" pitchFamily="34" charset="-122"/>
                <a:cs typeface="Calibri" pitchFamily="34" charset="-120"/>
              </a:rPr>
              <a:t>Some of both, in the same workflow.</a:t>
            </a:r>
            <a:endParaRPr lang="en-US" sz="2400" dirty="0"/>
          </a:p>
        </p:txBody>
      </p:sp>
      <p:sp>
        <p:nvSpPr>
          <p:cNvPr id="18" name="Text 16"/>
          <p:cNvSpPr/>
          <p:nvPr/>
        </p:nvSpPr>
        <p:spPr>
          <a:xfrm>
            <a:off x="12331601" y="4467225"/>
            <a:ext cx="4369003" cy="83820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AI drafts the note and files the routine parts; you check the rest.</a:t>
            </a:r>
            <a:endParaRPr lang="en-US" sz="2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3294B"/>
        </a:solidFill>
        <a:effectLst/>
      </p:bgPr>
    </p:bg>
    <p:spTree>
      <p:nvGrpSpPr>
        <p:cNvPr id="1" name=""/>
        <p:cNvGrpSpPr/>
        <p:nvPr/>
      </p:nvGrpSpPr>
      <p:grpSpPr>
        <a:xfrm>
          <a:off x="0" y="0"/>
          <a:ext cx="0" cy="0"/>
          <a:chOff x="0" y="0"/>
          <a:chExt cx="0" cy="0"/>
        </a:xfrm>
      </p:grpSpPr>
      <p:sp>
        <p:nvSpPr>
          <p:cNvPr id="2" name="Text 0"/>
          <p:cNvSpPr/>
          <p:nvPr/>
        </p:nvSpPr>
        <p:spPr>
          <a:xfrm>
            <a:off x="1333500" y="4640610"/>
            <a:ext cx="17183100" cy="1043880"/>
          </a:xfrm>
          <a:prstGeom prst="rect">
            <a:avLst/>
          </a:prstGeom>
          <a:noFill/>
          <a:ln/>
        </p:spPr>
        <p:txBody>
          <a:bodyPr wrap="square" lIns="25400" tIns="25400" rIns="25400" bIns="25400" rtlCol="0" anchor="t">
            <a:normAutofit/>
          </a:bodyPr>
          <a:lstStyle/>
          <a:p>
            <a:pPr marL="0" indent="0" algn="l">
              <a:lnSpc>
                <a:spcPct val="94286"/>
              </a:lnSpc>
              <a:buNone/>
            </a:pPr>
            <a:r>
              <a:rPr lang="en-US" sz="7200" b="1" dirty="0">
                <a:solidFill>
                  <a:srgbClr val="FFFFFF"/>
                </a:solidFill>
                <a:latin typeface="Cambria" pitchFamily="34" charset="0"/>
                <a:ea typeface="Cambria" pitchFamily="34" charset="-122"/>
                <a:cs typeface="Cambria" pitchFamily="34" charset="-120"/>
              </a:rPr>
              <a:t>Who's using it</a:t>
            </a:r>
            <a:endParaRPr lang="en-US" sz="7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2 · WHO'S USING IT</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How many hospitals use AI</a:t>
            </a:r>
            <a:endParaRPr lang="en-US" sz="4500" dirty="0"/>
          </a:p>
        </p:txBody>
      </p:sp>
      <p:sp>
        <p:nvSpPr>
          <p:cNvPr id="4" name="Text 2"/>
          <p:cNvSpPr/>
          <p:nvPr/>
        </p:nvSpPr>
        <p:spPr>
          <a:xfrm>
            <a:off x="1333500" y="2352675"/>
            <a:ext cx="6915150" cy="371475"/>
          </a:xfrm>
          <a:prstGeom prst="rect">
            <a:avLst/>
          </a:prstGeom>
          <a:noFill/>
          <a:ln/>
        </p:spPr>
        <p:txBody>
          <a:bodyPr wrap="square" lIns="25400" tIns="25400" rIns="25400" bIns="25400" rtlCol="0" anchor="t">
            <a:normAutofit/>
          </a:bodyPr>
          <a:lstStyle/>
          <a:p>
            <a:pPr marL="0" indent="0" algn="l">
              <a:buNone/>
            </a:pPr>
            <a:r>
              <a:rPr lang="en-US" sz="2100" b="1" dirty="0">
                <a:solidFill>
                  <a:srgbClr val="13294B"/>
                </a:solidFill>
                <a:latin typeface="Calibri" pitchFamily="34" charset="0"/>
                <a:ea typeface="Calibri" pitchFamily="34" charset="-122"/>
                <a:cs typeface="Calibri" pitchFamily="34" charset="-120"/>
              </a:rPr>
              <a:t>U.S. health systems using at least one AI application</a:t>
            </a:r>
            <a:endParaRPr lang="en-US" sz="2100" dirty="0"/>
          </a:p>
        </p:txBody>
      </p:sp>
      <p:sp>
        <p:nvSpPr>
          <p:cNvPr id="5" name="Shape 3"/>
          <p:cNvSpPr/>
          <p:nvPr/>
        </p:nvSpPr>
        <p:spPr>
          <a:xfrm>
            <a:off x="1333500" y="6953250"/>
            <a:ext cx="6286500" cy="28575"/>
          </a:xfrm>
          <a:prstGeom prst="rect">
            <a:avLst/>
          </a:prstGeom>
          <a:solidFill>
            <a:srgbClr val="C9D6E0"/>
          </a:solidFill>
          <a:ln/>
        </p:spPr>
        <p:txBody>
          <a:bodyPr/>
          <a:lstStyle/>
          <a:p>
            <a:endParaRPr lang="en-US"/>
          </a:p>
        </p:txBody>
      </p:sp>
      <p:sp>
        <p:nvSpPr>
          <p:cNvPr id="6" name="Text 4"/>
          <p:cNvSpPr/>
          <p:nvPr/>
        </p:nvSpPr>
        <p:spPr>
          <a:xfrm>
            <a:off x="2620714" y="4011960"/>
            <a:ext cx="740271" cy="50482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libri" pitchFamily="34" charset="0"/>
                <a:ea typeface="Calibri" pitchFamily="34" charset="-122"/>
                <a:cs typeface="Calibri" pitchFamily="34" charset="-120"/>
              </a:rPr>
              <a:t>59%</a:t>
            </a:r>
            <a:endParaRPr lang="en-US" sz="3000" dirty="0"/>
          </a:p>
        </p:txBody>
      </p:sp>
      <p:sp>
        <p:nvSpPr>
          <p:cNvPr id="7" name="Shape 5"/>
          <p:cNvSpPr/>
          <p:nvPr/>
        </p:nvSpPr>
        <p:spPr>
          <a:xfrm>
            <a:off x="1714500" y="4592985"/>
            <a:ext cx="2476500" cy="2360265"/>
          </a:xfrm>
          <a:custGeom>
            <a:avLst/>
            <a:gdLst/>
            <a:ahLst/>
            <a:cxnLst/>
            <a:rect l="l" t="t" r="r" b="b"/>
            <a:pathLst>
              <a:path w="2476500" h="2360265">
                <a:moveTo>
                  <a:pt x="76200" y="0"/>
                </a:moveTo>
                <a:lnTo>
                  <a:pt x="2400300" y="0"/>
                </a:lnTo>
                <a:arcTo wR="76200" hR="76200" stAng="16200000" swAng="5400000"/>
                <a:lnTo>
                  <a:pt x="2476500" y="2360265"/>
                </a:lnTo>
                <a:lnTo>
                  <a:pt x="0" y="2360265"/>
                </a:lnTo>
                <a:lnTo>
                  <a:pt x="0" y="76200"/>
                </a:lnTo>
                <a:arcTo wR="76200" hR="76200" stAng="10800000" swAng="5400000"/>
                <a:close/>
              </a:path>
            </a:pathLst>
          </a:custGeom>
          <a:solidFill>
            <a:srgbClr val="C9D6E0"/>
          </a:solidFill>
          <a:ln/>
        </p:spPr>
        <p:txBody>
          <a:bodyPr/>
          <a:lstStyle/>
          <a:p>
            <a:endParaRPr lang="en-US"/>
          </a:p>
        </p:txBody>
      </p:sp>
      <p:sp>
        <p:nvSpPr>
          <p:cNvPr id="8" name="Text 6"/>
          <p:cNvSpPr/>
          <p:nvPr/>
        </p:nvSpPr>
        <p:spPr>
          <a:xfrm>
            <a:off x="5668714" y="3371850"/>
            <a:ext cx="740271" cy="504825"/>
          </a:xfrm>
          <a:prstGeom prst="rect">
            <a:avLst/>
          </a:prstGeom>
          <a:noFill/>
          <a:ln/>
        </p:spPr>
        <p:txBody>
          <a:bodyPr wrap="square" lIns="25400" tIns="25400" rIns="25400" bIns="25400" rtlCol="0" anchor="t">
            <a:normAutofit/>
          </a:bodyPr>
          <a:lstStyle/>
          <a:p>
            <a:pPr marL="0" indent="0" algn="l">
              <a:buNone/>
            </a:pPr>
            <a:r>
              <a:rPr lang="en-US" sz="3000" b="1" dirty="0">
                <a:solidFill>
                  <a:srgbClr val="4B9CD3"/>
                </a:solidFill>
                <a:latin typeface="Calibri" pitchFamily="34" charset="0"/>
                <a:ea typeface="Calibri" pitchFamily="34" charset="-122"/>
                <a:cs typeface="Calibri" pitchFamily="34" charset="-120"/>
              </a:rPr>
              <a:t>75%</a:t>
            </a:r>
            <a:endParaRPr lang="en-US" sz="3000" dirty="0"/>
          </a:p>
        </p:txBody>
      </p:sp>
      <p:sp>
        <p:nvSpPr>
          <p:cNvPr id="9" name="Shape 7"/>
          <p:cNvSpPr/>
          <p:nvPr/>
        </p:nvSpPr>
        <p:spPr>
          <a:xfrm>
            <a:off x="4762500" y="3952875"/>
            <a:ext cx="2476500" cy="3000375"/>
          </a:xfrm>
          <a:custGeom>
            <a:avLst/>
            <a:gdLst/>
            <a:ahLst/>
            <a:cxnLst/>
            <a:rect l="l" t="t" r="r" b="b"/>
            <a:pathLst>
              <a:path w="2476500" h="3000375">
                <a:moveTo>
                  <a:pt x="76200" y="0"/>
                </a:moveTo>
                <a:lnTo>
                  <a:pt x="2400300" y="0"/>
                </a:lnTo>
                <a:arcTo wR="76200" hR="76200" stAng="16200000" swAng="5400000"/>
                <a:lnTo>
                  <a:pt x="2476500" y="3000375"/>
                </a:lnTo>
                <a:lnTo>
                  <a:pt x="0" y="3000375"/>
                </a:lnTo>
                <a:lnTo>
                  <a:pt x="0" y="76200"/>
                </a:lnTo>
                <a:arcTo wR="76200" hR="76200" stAng="10800000" swAng="5400000"/>
                <a:close/>
              </a:path>
            </a:pathLst>
          </a:custGeom>
          <a:solidFill>
            <a:srgbClr val="4B9CD3"/>
          </a:solidFill>
          <a:ln/>
        </p:spPr>
        <p:txBody>
          <a:bodyPr/>
          <a:lstStyle/>
          <a:p>
            <a:endParaRPr lang="en-US"/>
          </a:p>
        </p:txBody>
      </p:sp>
      <p:sp>
        <p:nvSpPr>
          <p:cNvPr id="10" name="Text 8"/>
          <p:cNvSpPr/>
          <p:nvPr/>
        </p:nvSpPr>
        <p:spPr>
          <a:xfrm>
            <a:off x="1590675" y="7115175"/>
            <a:ext cx="2724150" cy="371475"/>
          </a:xfrm>
          <a:prstGeom prst="rect">
            <a:avLst/>
          </a:prstGeom>
          <a:noFill/>
          <a:ln/>
        </p:spPr>
        <p:txBody>
          <a:bodyPr wrap="square" lIns="25400" tIns="25400" rIns="25400" bIns="25400" rtlCol="0" anchor="t">
            <a:normAutofit/>
          </a:bodyPr>
          <a:lstStyle/>
          <a:p>
            <a:pPr marL="0" indent="0" algn="ctr">
              <a:buNone/>
            </a:pPr>
            <a:r>
              <a:rPr lang="en-US" sz="2100" dirty="0">
                <a:solidFill>
                  <a:srgbClr val="5B6673"/>
                </a:solidFill>
                <a:latin typeface="Calibri" pitchFamily="34" charset="0"/>
                <a:ea typeface="Calibri" pitchFamily="34" charset="-122"/>
                <a:cs typeface="Calibri" pitchFamily="34" charset="-120"/>
              </a:rPr>
              <a:t>2025</a:t>
            </a:r>
            <a:endParaRPr lang="en-US" sz="2100" dirty="0"/>
          </a:p>
        </p:txBody>
      </p:sp>
      <p:sp>
        <p:nvSpPr>
          <p:cNvPr id="11" name="Text 9"/>
          <p:cNvSpPr/>
          <p:nvPr/>
        </p:nvSpPr>
        <p:spPr>
          <a:xfrm>
            <a:off x="4638675" y="7115175"/>
            <a:ext cx="2724150" cy="371475"/>
          </a:xfrm>
          <a:prstGeom prst="rect">
            <a:avLst/>
          </a:prstGeom>
          <a:noFill/>
          <a:ln/>
        </p:spPr>
        <p:txBody>
          <a:bodyPr wrap="square" lIns="25400" tIns="25400" rIns="25400" bIns="25400" rtlCol="0" anchor="t">
            <a:normAutofit/>
          </a:bodyPr>
          <a:lstStyle/>
          <a:p>
            <a:pPr marL="0" indent="0" algn="ctr">
              <a:buNone/>
            </a:pPr>
            <a:r>
              <a:rPr lang="en-US" sz="2100" dirty="0">
                <a:solidFill>
                  <a:srgbClr val="5B6673"/>
                </a:solidFill>
                <a:latin typeface="Calibri" pitchFamily="34" charset="0"/>
                <a:ea typeface="Calibri" pitchFamily="34" charset="-122"/>
                <a:cs typeface="Calibri" pitchFamily="34" charset="-120"/>
              </a:rPr>
              <a:t>2026</a:t>
            </a:r>
            <a:endParaRPr lang="en-US" sz="2100" dirty="0"/>
          </a:p>
        </p:txBody>
      </p:sp>
      <p:sp>
        <p:nvSpPr>
          <p:cNvPr id="12" name="Text 10"/>
          <p:cNvSpPr/>
          <p:nvPr/>
        </p:nvSpPr>
        <p:spPr>
          <a:xfrm>
            <a:off x="8382000" y="2352675"/>
            <a:ext cx="4505325" cy="1085850"/>
          </a:xfrm>
          <a:prstGeom prst="rect">
            <a:avLst/>
          </a:prstGeom>
          <a:noFill/>
          <a:ln/>
        </p:spPr>
        <p:txBody>
          <a:bodyPr wrap="square" lIns="25400" tIns="25400" rIns="25400" bIns="25400" rtlCol="0" anchor="t">
            <a:normAutofit/>
          </a:bodyPr>
          <a:lstStyle/>
          <a:p>
            <a:pPr marL="0" indent="0" algn="l">
              <a:lnSpc>
                <a:spcPct val="85271"/>
              </a:lnSpc>
              <a:buNone/>
            </a:pPr>
            <a:r>
              <a:rPr lang="en-US" sz="8250" b="1" dirty="0">
                <a:solidFill>
                  <a:srgbClr val="4B9CD3"/>
                </a:solidFill>
                <a:latin typeface="Cambria" pitchFamily="34" charset="0"/>
                <a:ea typeface="Cambria" pitchFamily="34" charset="-122"/>
                <a:cs typeface="Cambria" pitchFamily="34" charset="-120"/>
              </a:rPr>
              <a:t>71%</a:t>
            </a:r>
            <a:endParaRPr lang="en-US" sz="8250" dirty="0"/>
          </a:p>
        </p:txBody>
      </p:sp>
      <p:sp>
        <p:nvSpPr>
          <p:cNvPr id="13" name="Text 11"/>
          <p:cNvSpPr/>
          <p:nvPr/>
        </p:nvSpPr>
        <p:spPr>
          <a:xfrm>
            <a:off x="8382000" y="3533775"/>
            <a:ext cx="4218623" cy="1195388"/>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of U.S. hospitals used predictive AI in the EHR in 2024, up from 66% in 2023</a:t>
            </a:r>
            <a:endParaRPr lang="en-US" sz="2250" dirty="0"/>
          </a:p>
        </p:txBody>
      </p:sp>
      <p:sp>
        <p:nvSpPr>
          <p:cNvPr id="14" name="Text 12"/>
          <p:cNvSpPr/>
          <p:nvPr/>
        </p:nvSpPr>
        <p:spPr>
          <a:xfrm>
            <a:off x="12858750" y="2352675"/>
            <a:ext cx="4505325" cy="1085850"/>
          </a:xfrm>
          <a:prstGeom prst="rect">
            <a:avLst/>
          </a:prstGeom>
          <a:noFill/>
          <a:ln/>
        </p:spPr>
        <p:txBody>
          <a:bodyPr wrap="square" lIns="25400" tIns="25400" rIns="25400" bIns="25400" rtlCol="0" anchor="t">
            <a:normAutofit/>
          </a:bodyPr>
          <a:lstStyle/>
          <a:p>
            <a:pPr marL="0" indent="0" algn="l">
              <a:lnSpc>
                <a:spcPct val="85271"/>
              </a:lnSpc>
              <a:buNone/>
            </a:pPr>
            <a:r>
              <a:rPr lang="en-US" sz="8250" b="1" dirty="0">
                <a:solidFill>
                  <a:srgbClr val="4B9CD3"/>
                </a:solidFill>
                <a:latin typeface="Cambria" pitchFamily="34" charset="0"/>
                <a:ea typeface="Cambria" pitchFamily="34" charset="-122"/>
                <a:cs typeface="Cambria" pitchFamily="34" charset="-120"/>
              </a:rPr>
              <a:t>63%</a:t>
            </a:r>
            <a:endParaRPr lang="en-US" sz="8250" dirty="0"/>
          </a:p>
        </p:txBody>
      </p:sp>
      <p:sp>
        <p:nvSpPr>
          <p:cNvPr id="15" name="Text 13"/>
          <p:cNvSpPr/>
          <p:nvPr/>
        </p:nvSpPr>
        <p:spPr>
          <a:xfrm>
            <a:off x="12858750" y="3533775"/>
            <a:ext cx="4218623" cy="809625"/>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of hospitals on Epic used AI charting tools in 2025</a:t>
            </a:r>
            <a:endParaRPr lang="en-US" sz="2250" dirty="0"/>
          </a:p>
        </p:txBody>
      </p:sp>
      <p:sp>
        <p:nvSpPr>
          <p:cNvPr id="16" name="Shape 14"/>
          <p:cNvSpPr/>
          <p:nvPr/>
        </p:nvSpPr>
        <p:spPr>
          <a:xfrm>
            <a:off x="8382000" y="5072063"/>
            <a:ext cx="8572500" cy="2295525"/>
          </a:xfrm>
          <a:prstGeom prst="roundRect">
            <a:avLst>
              <a:gd name="adj" fmla="val 6639"/>
            </a:avLst>
          </a:prstGeom>
          <a:solidFill>
            <a:srgbClr val="EAF3FA"/>
          </a:solidFill>
          <a:ln/>
        </p:spPr>
        <p:txBody>
          <a:bodyPr/>
          <a:lstStyle/>
          <a:p>
            <a:endParaRPr lang="en-US"/>
          </a:p>
        </p:txBody>
      </p:sp>
      <p:sp>
        <p:nvSpPr>
          <p:cNvPr id="17" name="Text 15"/>
          <p:cNvSpPr/>
          <p:nvPr/>
        </p:nvSpPr>
        <p:spPr>
          <a:xfrm>
            <a:off x="8763000" y="5414963"/>
            <a:ext cx="8591550" cy="314325"/>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B9CD3"/>
                </a:solidFill>
                <a:latin typeface="Calibri" pitchFamily="34" charset="0"/>
                <a:ea typeface="Calibri" pitchFamily="34" charset="-122"/>
                <a:cs typeface="Calibri" pitchFamily="34" charset="-120"/>
              </a:rPr>
              <a:t>WHERE IT'S HEADED</a:t>
            </a:r>
            <a:endParaRPr lang="en-US" sz="1800" dirty="0"/>
          </a:p>
        </p:txBody>
      </p:sp>
      <p:sp>
        <p:nvSpPr>
          <p:cNvPr id="18" name="Text 16"/>
          <p:cNvSpPr/>
          <p:nvPr/>
        </p:nvSpPr>
        <p:spPr>
          <a:xfrm>
            <a:off x="8763000" y="5824538"/>
            <a:ext cx="8044815" cy="123825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Industry forecasts put health care AI spending at about $50 billion in 2026, growing roughly tenfold by the mid-2030s. Treat that as direction, not precision.</a:t>
            </a:r>
            <a:endParaRPr lang="en-US" sz="2250" dirty="0"/>
          </a:p>
        </p:txBody>
      </p:sp>
      <p:sp>
        <p:nvSpPr>
          <p:cNvPr id="19" name="Text 17"/>
          <p:cNvSpPr/>
          <p:nvPr/>
        </p:nvSpPr>
        <p:spPr>
          <a:xfrm>
            <a:off x="1333500" y="8797528"/>
            <a:ext cx="16089630" cy="632222"/>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Eliciting Insights AI Adoption Survey of 120 health systems, via Fierce Healthcare, Mar 2026; ASTP/ONC Data Brief 80, Sept 2025 (AHA IT Supplement); Am J Manag Care, 2026; Precedence Research and Grand View Research, 2026.</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2 · WHO'S USING IT</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Which nurses are using it, and for what</a:t>
            </a:r>
            <a:endParaRPr lang="en-US" sz="4500" dirty="0"/>
          </a:p>
        </p:txBody>
      </p:sp>
      <p:sp>
        <p:nvSpPr>
          <p:cNvPr id="4" name="Text 2"/>
          <p:cNvSpPr/>
          <p:nvPr/>
        </p:nvSpPr>
        <p:spPr>
          <a:xfrm>
            <a:off x="1333500" y="2352675"/>
            <a:ext cx="10477500" cy="371475"/>
          </a:xfrm>
          <a:prstGeom prst="rect">
            <a:avLst/>
          </a:prstGeom>
          <a:noFill/>
          <a:ln/>
        </p:spPr>
        <p:txBody>
          <a:bodyPr wrap="square" lIns="25400" tIns="25400" rIns="25400" bIns="25400" rtlCol="0" anchor="t">
            <a:normAutofit/>
          </a:bodyPr>
          <a:lstStyle/>
          <a:p>
            <a:pPr marL="0" indent="0" algn="l">
              <a:buNone/>
            </a:pPr>
            <a:r>
              <a:rPr lang="en-US" sz="2100" b="1" dirty="0">
                <a:solidFill>
                  <a:srgbClr val="13294B"/>
                </a:solidFill>
                <a:latin typeface="Calibri" pitchFamily="34" charset="0"/>
                <a:ea typeface="Calibri" pitchFamily="34" charset="-122"/>
                <a:cs typeface="Calibri" pitchFamily="34" charset="-120"/>
              </a:rPr>
              <a:t>Nurses who used AI at work in the past 30 days</a:t>
            </a:r>
            <a:endParaRPr lang="en-US" sz="2100" dirty="0"/>
          </a:p>
        </p:txBody>
      </p:sp>
      <p:sp>
        <p:nvSpPr>
          <p:cNvPr id="5" name="Text 3"/>
          <p:cNvSpPr/>
          <p:nvPr/>
        </p:nvSpPr>
        <p:spPr>
          <a:xfrm>
            <a:off x="1333500" y="2981325"/>
            <a:ext cx="3457575" cy="342900"/>
          </a:xfrm>
          <a:prstGeom prst="rect">
            <a:avLst/>
          </a:prstGeom>
          <a:noFill/>
          <a:ln/>
        </p:spPr>
        <p:txBody>
          <a:bodyPr wrap="square" lIns="25400" tIns="25400" rIns="25400" bIns="25400" rtlCol="0" anchor="t">
            <a:normAutofit/>
          </a:bodyPr>
          <a:lstStyle/>
          <a:p>
            <a:pPr marL="0" indent="0" algn="l">
              <a:buNone/>
            </a:pPr>
            <a:r>
              <a:rPr lang="en-US" sz="1950" dirty="0">
                <a:solidFill>
                  <a:srgbClr val="13294B"/>
                </a:solidFill>
                <a:latin typeface="Calibri" pitchFamily="34" charset="0"/>
                <a:ea typeface="Calibri" pitchFamily="34" charset="-122"/>
                <a:cs typeface="Calibri" pitchFamily="34" charset="-120"/>
              </a:rPr>
              <a:t>Nurse educators</a:t>
            </a:r>
            <a:endParaRPr lang="en-US" sz="1950" dirty="0"/>
          </a:p>
        </p:txBody>
      </p:sp>
      <p:sp>
        <p:nvSpPr>
          <p:cNvPr id="6" name="Shape 4"/>
          <p:cNvSpPr/>
          <p:nvPr/>
        </p:nvSpPr>
        <p:spPr>
          <a:xfrm>
            <a:off x="4667250" y="2952750"/>
            <a:ext cx="5143500" cy="361950"/>
          </a:xfrm>
          <a:prstGeom prst="roundRect">
            <a:avLst>
              <a:gd name="adj" fmla="val 15789"/>
            </a:avLst>
          </a:prstGeom>
          <a:solidFill>
            <a:srgbClr val="C9D6E0"/>
          </a:solidFill>
          <a:ln/>
        </p:spPr>
        <p:txBody>
          <a:bodyPr/>
          <a:lstStyle/>
          <a:p>
            <a:endParaRPr lang="en-US"/>
          </a:p>
        </p:txBody>
      </p:sp>
      <p:sp>
        <p:nvSpPr>
          <p:cNvPr id="7" name="Shape 5"/>
          <p:cNvSpPr/>
          <p:nvPr/>
        </p:nvSpPr>
        <p:spPr>
          <a:xfrm>
            <a:off x="4667250" y="2952750"/>
            <a:ext cx="2828925" cy="361950"/>
          </a:xfrm>
          <a:prstGeom prst="rect">
            <a:avLst/>
          </a:prstGeom>
          <a:solidFill>
            <a:srgbClr val="4B9CD3"/>
          </a:solidFill>
          <a:ln/>
        </p:spPr>
        <p:txBody>
          <a:bodyPr/>
          <a:lstStyle/>
          <a:p>
            <a:endParaRPr lang="en-US"/>
          </a:p>
        </p:txBody>
      </p:sp>
      <p:sp>
        <p:nvSpPr>
          <p:cNvPr id="8" name="Text 6"/>
          <p:cNvSpPr/>
          <p:nvPr/>
        </p:nvSpPr>
        <p:spPr>
          <a:xfrm>
            <a:off x="10001250" y="2981325"/>
            <a:ext cx="933450" cy="342900"/>
          </a:xfrm>
          <a:prstGeom prst="rect">
            <a:avLst/>
          </a:prstGeom>
          <a:noFill/>
          <a:ln/>
        </p:spPr>
        <p:txBody>
          <a:bodyPr wrap="square" lIns="25400" tIns="25400" rIns="25400" bIns="25400" rtlCol="0" anchor="t">
            <a:normAutofit/>
          </a:bodyPr>
          <a:lstStyle/>
          <a:p>
            <a:pPr marL="0" indent="0" algn="l">
              <a:buNone/>
            </a:pPr>
            <a:r>
              <a:rPr lang="en-US" sz="1950" b="1" dirty="0">
                <a:solidFill>
                  <a:srgbClr val="13294B"/>
                </a:solidFill>
                <a:latin typeface="Calibri" pitchFamily="34" charset="0"/>
                <a:ea typeface="Calibri" pitchFamily="34" charset="-122"/>
                <a:cs typeface="Calibri" pitchFamily="34" charset="-120"/>
              </a:rPr>
              <a:t>55%</a:t>
            </a:r>
            <a:endParaRPr lang="en-US" sz="1950" dirty="0"/>
          </a:p>
        </p:txBody>
      </p:sp>
      <p:sp>
        <p:nvSpPr>
          <p:cNvPr id="9" name="Text 7"/>
          <p:cNvSpPr/>
          <p:nvPr/>
        </p:nvSpPr>
        <p:spPr>
          <a:xfrm>
            <a:off x="1333500" y="3514725"/>
            <a:ext cx="3457575" cy="342900"/>
          </a:xfrm>
          <a:prstGeom prst="rect">
            <a:avLst/>
          </a:prstGeom>
          <a:noFill/>
          <a:ln/>
        </p:spPr>
        <p:txBody>
          <a:bodyPr wrap="square" lIns="25400" tIns="25400" rIns="25400" bIns="25400" rtlCol="0" anchor="t">
            <a:normAutofit/>
          </a:bodyPr>
          <a:lstStyle/>
          <a:p>
            <a:pPr marL="0" indent="0" algn="l">
              <a:buNone/>
            </a:pPr>
            <a:r>
              <a:rPr lang="en-US" sz="1950" dirty="0">
                <a:solidFill>
                  <a:srgbClr val="13294B"/>
                </a:solidFill>
                <a:latin typeface="Calibri" pitchFamily="34" charset="0"/>
                <a:ea typeface="Calibri" pitchFamily="34" charset="-122"/>
                <a:cs typeface="Calibri" pitchFamily="34" charset="-120"/>
              </a:rPr>
              <a:t>Administration</a:t>
            </a:r>
            <a:endParaRPr lang="en-US" sz="1950" dirty="0"/>
          </a:p>
        </p:txBody>
      </p:sp>
      <p:sp>
        <p:nvSpPr>
          <p:cNvPr id="10" name="Shape 8"/>
          <p:cNvSpPr/>
          <p:nvPr/>
        </p:nvSpPr>
        <p:spPr>
          <a:xfrm>
            <a:off x="4667250" y="3486150"/>
            <a:ext cx="5143500" cy="361950"/>
          </a:xfrm>
          <a:prstGeom prst="roundRect">
            <a:avLst>
              <a:gd name="adj" fmla="val 15789"/>
            </a:avLst>
          </a:prstGeom>
          <a:solidFill>
            <a:srgbClr val="C9D6E0"/>
          </a:solidFill>
          <a:ln/>
        </p:spPr>
        <p:txBody>
          <a:bodyPr/>
          <a:lstStyle/>
          <a:p>
            <a:endParaRPr lang="en-US"/>
          </a:p>
        </p:txBody>
      </p:sp>
      <p:sp>
        <p:nvSpPr>
          <p:cNvPr id="11" name="Shape 9"/>
          <p:cNvSpPr/>
          <p:nvPr/>
        </p:nvSpPr>
        <p:spPr>
          <a:xfrm>
            <a:off x="4667250" y="3486150"/>
            <a:ext cx="2520255" cy="361950"/>
          </a:xfrm>
          <a:prstGeom prst="rect">
            <a:avLst/>
          </a:prstGeom>
          <a:solidFill>
            <a:srgbClr val="4B9CD3"/>
          </a:solidFill>
          <a:ln/>
        </p:spPr>
        <p:txBody>
          <a:bodyPr/>
          <a:lstStyle/>
          <a:p>
            <a:endParaRPr lang="en-US"/>
          </a:p>
        </p:txBody>
      </p:sp>
      <p:sp>
        <p:nvSpPr>
          <p:cNvPr id="12" name="Text 10"/>
          <p:cNvSpPr/>
          <p:nvPr/>
        </p:nvSpPr>
        <p:spPr>
          <a:xfrm>
            <a:off x="10001250" y="3514725"/>
            <a:ext cx="933450" cy="342900"/>
          </a:xfrm>
          <a:prstGeom prst="rect">
            <a:avLst/>
          </a:prstGeom>
          <a:noFill/>
          <a:ln/>
        </p:spPr>
        <p:txBody>
          <a:bodyPr wrap="square" lIns="25400" tIns="25400" rIns="25400" bIns="25400" rtlCol="0" anchor="t">
            <a:normAutofit/>
          </a:bodyPr>
          <a:lstStyle/>
          <a:p>
            <a:pPr marL="0" indent="0" algn="l">
              <a:buNone/>
            </a:pPr>
            <a:r>
              <a:rPr lang="en-US" sz="1950" b="1" dirty="0">
                <a:solidFill>
                  <a:srgbClr val="13294B"/>
                </a:solidFill>
                <a:latin typeface="Calibri" pitchFamily="34" charset="0"/>
                <a:ea typeface="Calibri" pitchFamily="34" charset="-122"/>
                <a:cs typeface="Calibri" pitchFamily="34" charset="-120"/>
              </a:rPr>
              <a:t>49%</a:t>
            </a:r>
            <a:endParaRPr lang="en-US" sz="1950" dirty="0"/>
          </a:p>
        </p:txBody>
      </p:sp>
      <p:sp>
        <p:nvSpPr>
          <p:cNvPr id="13" name="Text 11"/>
          <p:cNvSpPr/>
          <p:nvPr/>
        </p:nvSpPr>
        <p:spPr>
          <a:xfrm>
            <a:off x="1333500" y="4048125"/>
            <a:ext cx="3457575" cy="342900"/>
          </a:xfrm>
          <a:prstGeom prst="rect">
            <a:avLst/>
          </a:prstGeom>
          <a:noFill/>
          <a:ln/>
        </p:spPr>
        <p:txBody>
          <a:bodyPr wrap="square" lIns="25400" tIns="25400" rIns="25400" bIns="25400" rtlCol="0" anchor="t">
            <a:normAutofit/>
          </a:bodyPr>
          <a:lstStyle/>
          <a:p>
            <a:pPr marL="0" indent="0" algn="l">
              <a:buNone/>
            </a:pPr>
            <a:r>
              <a:rPr lang="en-US" sz="1950" dirty="0">
                <a:solidFill>
                  <a:srgbClr val="13294B"/>
                </a:solidFill>
                <a:latin typeface="Calibri" pitchFamily="34" charset="0"/>
                <a:ea typeface="Calibri" pitchFamily="34" charset="-122"/>
                <a:cs typeface="Calibri" pitchFamily="34" charset="-120"/>
              </a:rPr>
              <a:t>Case management</a:t>
            </a:r>
            <a:endParaRPr lang="en-US" sz="1950" dirty="0"/>
          </a:p>
        </p:txBody>
      </p:sp>
      <p:sp>
        <p:nvSpPr>
          <p:cNvPr id="14" name="Shape 12"/>
          <p:cNvSpPr/>
          <p:nvPr/>
        </p:nvSpPr>
        <p:spPr>
          <a:xfrm>
            <a:off x="4667250" y="4019550"/>
            <a:ext cx="5143500" cy="361950"/>
          </a:xfrm>
          <a:prstGeom prst="roundRect">
            <a:avLst>
              <a:gd name="adj" fmla="val 15789"/>
            </a:avLst>
          </a:prstGeom>
          <a:solidFill>
            <a:srgbClr val="C9D6E0"/>
          </a:solidFill>
          <a:ln/>
        </p:spPr>
        <p:txBody>
          <a:bodyPr/>
          <a:lstStyle/>
          <a:p>
            <a:endParaRPr lang="en-US"/>
          </a:p>
        </p:txBody>
      </p:sp>
      <p:sp>
        <p:nvSpPr>
          <p:cNvPr id="15" name="Shape 13"/>
          <p:cNvSpPr/>
          <p:nvPr/>
        </p:nvSpPr>
        <p:spPr>
          <a:xfrm>
            <a:off x="4667250" y="4019550"/>
            <a:ext cx="2211586" cy="361950"/>
          </a:xfrm>
          <a:prstGeom prst="rect">
            <a:avLst/>
          </a:prstGeom>
          <a:solidFill>
            <a:srgbClr val="4B9CD3"/>
          </a:solidFill>
          <a:ln/>
        </p:spPr>
        <p:txBody>
          <a:bodyPr/>
          <a:lstStyle/>
          <a:p>
            <a:endParaRPr lang="en-US"/>
          </a:p>
        </p:txBody>
      </p:sp>
      <p:sp>
        <p:nvSpPr>
          <p:cNvPr id="16" name="Text 14"/>
          <p:cNvSpPr/>
          <p:nvPr/>
        </p:nvSpPr>
        <p:spPr>
          <a:xfrm>
            <a:off x="10001250" y="4048125"/>
            <a:ext cx="933450" cy="342900"/>
          </a:xfrm>
          <a:prstGeom prst="rect">
            <a:avLst/>
          </a:prstGeom>
          <a:noFill/>
          <a:ln/>
        </p:spPr>
        <p:txBody>
          <a:bodyPr wrap="square" lIns="25400" tIns="25400" rIns="25400" bIns="25400" rtlCol="0" anchor="t">
            <a:normAutofit/>
          </a:bodyPr>
          <a:lstStyle/>
          <a:p>
            <a:pPr marL="0" indent="0" algn="l">
              <a:buNone/>
            </a:pPr>
            <a:r>
              <a:rPr lang="en-US" sz="1950" b="1" dirty="0">
                <a:solidFill>
                  <a:srgbClr val="13294B"/>
                </a:solidFill>
                <a:latin typeface="Calibri" pitchFamily="34" charset="0"/>
                <a:ea typeface="Calibri" pitchFamily="34" charset="-122"/>
                <a:cs typeface="Calibri" pitchFamily="34" charset="-120"/>
              </a:rPr>
              <a:t>43%</a:t>
            </a:r>
            <a:endParaRPr lang="en-US" sz="1950" dirty="0"/>
          </a:p>
        </p:txBody>
      </p:sp>
      <p:sp>
        <p:nvSpPr>
          <p:cNvPr id="17" name="Text 15"/>
          <p:cNvSpPr/>
          <p:nvPr/>
        </p:nvSpPr>
        <p:spPr>
          <a:xfrm>
            <a:off x="1333500" y="4581525"/>
            <a:ext cx="3457575" cy="342900"/>
          </a:xfrm>
          <a:prstGeom prst="rect">
            <a:avLst/>
          </a:prstGeom>
          <a:noFill/>
          <a:ln/>
        </p:spPr>
        <p:txBody>
          <a:bodyPr wrap="square" lIns="25400" tIns="25400" rIns="25400" bIns="25400" rtlCol="0" anchor="t">
            <a:normAutofit/>
          </a:bodyPr>
          <a:lstStyle/>
          <a:p>
            <a:pPr marL="0" indent="0" algn="l">
              <a:buNone/>
            </a:pPr>
            <a:r>
              <a:rPr lang="en-US" sz="1950" b="1" dirty="0">
                <a:solidFill>
                  <a:srgbClr val="13294B"/>
                </a:solidFill>
                <a:latin typeface="Calibri" pitchFamily="34" charset="0"/>
                <a:ea typeface="Calibri" pitchFamily="34" charset="-122"/>
                <a:cs typeface="Calibri" pitchFamily="34" charset="-120"/>
              </a:rPr>
              <a:t>All nurses (average)</a:t>
            </a:r>
            <a:endParaRPr lang="en-US" sz="1950" dirty="0"/>
          </a:p>
        </p:txBody>
      </p:sp>
      <p:sp>
        <p:nvSpPr>
          <p:cNvPr id="18" name="Shape 16"/>
          <p:cNvSpPr/>
          <p:nvPr/>
        </p:nvSpPr>
        <p:spPr>
          <a:xfrm>
            <a:off x="4667250" y="4552950"/>
            <a:ext cx="5143500" cy="361950"/>
          </a:xfrm>
          <a:prstGeom prst="roundRect">
            <a:avLst>
              <a:gd name="adj" fmla="val 15789"/>
            </a:avLst>
          </a:prstGeom>
          <a:solidFill>
            <a:srgbClr val="C9D6E0"/>
          </a:solidFill>
          <a:ln/>
        </p:spPr>
        <p:txBody>
          <a:bodyPr/>
          <a:lstStyle/>
          <a:p>
            <a:endParaRPr lang="en-US"/>
          </a:p>
        </p:txBody>
      </p:sp>
      <p:sp>
        <p:nvSpPr>
          <p:cNvPr id="19" name="Shape 17"/>
          <p:cNvSpPr/>
          <p:nvPr/>
        </p:nvSpPr>
        <p:spPr>
          <a:xfrm>
            <a:off x="4667250" y="4552950"/>
            <a:ext cx="1285875" cy="361950"/>
          </a:xfrm>
          <a:prstGeom prst="rect">
            <a:avLst/>
          </a:prstGeom>
          <a:solidFill>
            <a:srgbClr val="13294B"/>
          </a:solidFill>
          <a:ln/>
        </p:spPr>
        <p:txBody>
          <a:bodyPr/>
          <a:lstStyle/>
          <a:p>
            <a:endParaRPr lang="en-US"/>
          </a:p>
        </p:txBody>
      </p:sp>
      <p:sp>
        <p:nvSpPr>
          <p:cNvPr id="20" name="Text 18"/>
          <p:cNvSpPr/>
          <p:nvPr/>
        </p:nvSpPr>
        <p:spPr>
          <a:xfrm>
            <a:off x="10001250" y="4581525"/>
            <a:ext cx="933450" cy="342900"/>
          </a:xfrm>
          <a:prstGeom prst="rect">
            <a:avLst/>
          </a:prstGeom>
          <a:noFill/>
          <a:ln/>
        </p:spPr>
        <p:txBody>
          <a:bodyPr wrap="square" lIns="25400" tIns="25400" rIns="25400" bIns="25400" rtlCol="0" anchor="t">
            <a:normAutofit/>
          </a:bodyPr>
          <a:lstStyle/>
          <a:p>
            <a:pPr marL="0" indent="0" algn="l">
              <a:buNone/>
            </a:pPr>
            <a:r>
              <a:rPr lang="en-US" sz="1950" b="1" dirty="0">
                <a:solidFill>
                  <a:srgbClr val="13294B"/>
                </a:solidFill>
                <a:latin typeface="Calibri" pitchFamily="34" charset="0"/>
                <a:ea typeface="Calibri" pitchFamily="34" charset="-122"/>
                <a:cs typeface="Calibri" pitchFamily="34" charset="-120"/>
              </a:rPr>
              <a:t>25%</a:t>
            </a:r>
            <a:endParaRPr lang="en-US" sz="1950" dirty="0"/>
          </a:p>
        </p:txBody>
      </p:sp>
      <p:sp>
        <p:nvSpPr>
          <p:cNvPr id="21" name="Text 19"/>
          <p:cNvSpPr/>
          <p:nvPr/>
        </p:nvSpPr>
        <p:spPr>
          <a:xfrm>
            <a:off x="1333500" y="5114925"/>
            <a:ext cx="3457575" cy="342900"/>
          </a:xfrm>
          <a:prstGeom prst="rect">
            <a:avLst/>
          </a:prstGeom>
          <a:noFill/>
          <a:ln/>
        </p:spPr>
        <p:txBody>
          <a:bodyPr wrap="square" lIns="25400" tIns="25400" rIns="25400" bIns="25400" rtlCol="0" anchor="t">
            <a:normAutofit/>
          </a:bodyPr>
          <a:lstStyle/>
          <a:p>
            <a:pPr marL="0" indent="0" algn="l">
              <a:buNone/>
            </a:pPr>
            <a:r>
              <a:rPr lang="en-US" sz="1950" dirty="0">
                <a:solidFill>
                  <a:srgbClr val="13294B"/>
                </a:solidFill>
                <a:latin typeface="Calibri" pitchFamily="34" charset="0"/>
                <a:ea typeface="Calibri" pitchFamily="34" charset="-122"/>
                <a:cs typeface="Calibri" pitchFamily="34" charset="-120"/>
              </a:rPr>
              <a:t>ER</a:t>
            </a:r>
            <a:endParaRPr lang="en-US" sz="1950" dirty="0"/>
          </a:p>
        </p:txBody>
      </p:sp>
      <p:sp>
        <p:nvSpPr>
          <p:cNvPr id="22" name="Shape 20"/>
          <p:cNvSpPr/>
          <p:nvPr/>
        </p:nvSpPr>
        <p:spPr>
          <a:xfrm>
            <a:off x="4667250" y="5086350"/>
            <a:ext cx="5143500" cy="361950"/>
          </a:xfrm>
          <a:prstGeom prst="roundRect">
            <a:avLst>
              <a:gd name="adj" fmla="val 15789"/>
            </a:avLst>
          </a:prstGeom>
          <a:solidFill>
            <a:srgbClr val="C9D6E0"/>
          </a:solidFill>
          <a:ln/>
        </p:spPr>
        <p:txBody>
          <a:bodyPr/>
          <a:lstStyle/>
          <a:p>
            <a:endParaRPr lang="en-US"/>
          </a:p>
        </p:txBody>
      </p:sp>
      <p:sp>
        <p:nvSpPr>
          <p:cNvPr id="23" name="Shape 21"/>
          <p:cNvSpPr/>
          <p:nvPr/>
        </p:nvSpPr>
        <p:spPr>
          <a:xfrm>
            <a:off x="4667250" y="5086350"/>
            <a:ext cx="925711" cy="361950"/>
          </a:xfrm>
          <a:prstGeom prst="rect">
            <a:avLst/>
          </a:prstGeom>
          <a:solidFill>
            <a:srgbClr val="4B9CD3"/>
          </a:solidFill>
          <a:ln/>
        </p:spPr>
        <p:txBody>
          <a:bodyPr/>
          <a:lstStyle/>
          <a:p>
            <a:endParaRPr lang="en-US"/>
          </a:p>
        </p:txBody>
      </p:sp>
      <p:sp>
        <p:nvSpPr>
          <p:cNvPr id="24" name="Text 22"/>
          <p:cNvSpPr/>
          <p:nvPr/>
        </p:nvSpPr>
        <p:spPr>
          <a:xfrm>
            <a:off x="10001250" y="5114925"/>
            <a:ext cx="933450" cy="342900"/>
          </a:xfrm>
          <a:prstGeom prst="rect">
            <a:avLst/>
          </a:prstGeom>
          <a:noFill/>
          <a:ln/>
        </p:spPr>
        <p:txBody>
          <a:bodyPr wrap="square" lIns="25400" tIns="25400" rIns="25400" bIns="25400" rtlCol="0" anchor="t">
            <a:normAutofit/>
          </a:bodyPr>
          <a:lstStyle/>
          <a:p>
            <a:pPr marL="0" indent="0" algn="l">
              <a:buNone/>
            </a:pPr>
            <a:r>
              <a:rPr lang="en-US" sz="1950" b="1" dirty="0">
                <a:solidFill>
                  <a:srgbClr val="13294B"/>
                </a:solidFill>
                <a:latin typeface="Calibri" pitchFamily="34" charset="0"/>
                <a:ea typeface="Calibri" pitchFamily="34" charset="-122"/>
                <a:cs typeface="Calibri" pitchFamily="34" charset="-120"/>
              </a:rPr>
              <a:t>18%</a:t>
            </a:r>
            <a:endParaRPr lang="en-US" sz="1950" dirty="0"/>
          </a:p>
        </p:txBody>
      </p:sp>
      <p:sp>
        <p:nvSpPr>
          <p:cNvPr id="25" name="Text 23"/>
          <p:cNvSpPr/>
          <p:nvPr/>
        </p:nvSpPr>
        <p:spPr>
          <a:xfrm>
            <a:off x="1333500" y="5648325"/>
            <a:ext cx="3457575" cy="342900"/>
          </a:xfrm>
          <a:prstGeom prst="rect">
            <a:avLst/>
          </a:prstGeom>
          <a:noFill/>
          <a:ln/>
        </p:spPr>
        <p:txBody>
          <a:bodyPr wrap="square" lIns="25400" tIns="25400" rIns="25400" bIns="25400" rtlCol="0" anchor="t">
            <a:normAutofit/>
          </a:bodyPr>
          <a:lstStyle/>
          <a:p>
            <a:pPr marL="0" indent="0" algn="l">
              <a:buNone/>
            </a:pPr>
            <a:r>
              <a:rPr lang="en-US" sz="1950" dirty="0">
                <a:solidFill>
                  <a:srgbClr val="13294B"/>
                </a:solidFill>
                <a:latin typeface="Calibri" pitchFamily="34" charset="0"/>
                <a:ea typeface="Calibri" pitchFamily="34" charset="-122"/>
                <a:cs typeface="Calibri" pitchFamily="34" charset="-120"/>
              </a:rPr>
              <a:t>ICU</a:t>
            </a:r>
            <a:endParaRPr lang="en-US" sz="1950" dirty="0"/>
          </a:p>
        </p:txBody>
      </p:sp>
      <p:sp>
        <p:nvSpPr>
          <p:cNvPr id="26" name="Shape 24"/>
          <p:cNvSpPr/>
          <p:nvPr/>
        </p:nvSpPr>
        <p:spPr>
          <a:xfrm>
            <a:off x="4667250" y="5619750"/>
            <a:ext cx="5143500" cy="361950"/>
          </a:xfrm>
          <a:prstGeom prst="roundRect">
            <a:avLst>
              <a:gd name="adj" fmla="val 15789"/>
            </a:avLst>
          </a:prstGeom>
          <a:solidFill>
            <a:srgbClr val="C9D6E0"/>
          </a:solidFill>
          <a:ln/>
        </p:spPr>
        <p:txBody>
          <a:bodyPr/>
          <a:lstStyle/>
          <a:p>
            <a:endParaRPr lang="en-US"/>
          </a:p>
        </p:txBody>
      </p:sp>
      <p:sp>
        <p:nvSpPr>
          <p:cNvPr id="27" name="Shape 25"/>
          <p:cNvSpPr/>
          <p:nvPr/>
        </p:nvSpPr>
        <p:spPr>
          <a:xfrm>
            <a:off x="4667250" y="5619750"/>
            <a:ext cx="771525" cy="361950"/>
          </a:xfrm>
          <a:prstGeom prst="rect">
            <a:avLst/>
          </a:prstGeom>
          <a:solidFill>
            <a:srgbClr val="4B9CD3"/>
          </a:solidFill>
          <a:ln/>
        </p:spPr>
        <p:txBody>
          <a:bodyPr/>
          <a:lstStyle/>
          <a:p>
            <a:endParaRPr lang="en-US"/>
          </a:p>
        </p:txBody>
      </p:sp>
      <p:sp>
        <p:nvSpPr>
          <p:cNvPr id="28" name="Text 26"/>
          <p:cNvSpPr/>
          <p:nvPr/>
        </p:nvSpPr>
        <p:spPr>
          <a:xfrm>
            <a:off x="10001250" y="5648325"/>
            <a:ext cx="933450" cy="342900"/>
          </a:xfrm>
          <a:prstGeom prst="rect">
            <a:avLst/>
          </a:prstGeom>
          <a:noFill/>
          <a:ln/>
        </p:spPr>
        <p:txBody>
          <a:bodyPr wrap="square" lIns="25400" tIns="25400" rIns="25400" bIns="25400" rtlCol="0" anchor="t">
            <a:normAutofit/>
          </a:bodyPr>
          <a:lstStyle/>
          <a:p>
            <a:pPr marL="0" indent="0" algn="l">
              <a:buNone/>
            </a:pPr>
            <a:r>
              <a:rPr lang="en-US" sz="1950" b="1" dirty="0">
                <a:solidFill>
                  <a:srgbClr val="13294B"/>
                </a:solidFill>
                <a:latin typeface="Calibri" pitchFamily="34" charset="0"/>
                <a:ea typeface="Calibri" pitchFamily="34" charset="-122"/>
                <a:cs typeface="Calibri" pitchFamily="34" charset="-120"/>
              </a:rPr>
              <a:t>15%</a:t>
            </a:r>
            <a:endParaRPr lang="en-US" sz="1950" dirty="0"/>
          </a:p>
        </p:txBody>
      </p:sp>
      <p:sp>
        <p:nvSpPr>
          <p:cNvPr id="29" name="Text 27"/>
          <p:cNvSpPr/>
          <p:nvPr/>
        </p:nvSpPr>
        <p:spPr>
          <a:xfrm>
            <a:off x="1333500" y="6181725"/>
            <a:ext cx="3457575" cy="342900"/>
          </a:xfrm>
          <a:prstGeom prst="rect">
            <a:avLst/>
          </a:prstGeom>
          <a:noFill/>
          <a:ln/>
        </p:spPr>
        <p:txBody>
          <a:bodyPr wrap="square" lIns="25400" tIns="25400" rIns="25400" bIns="25400" rtlCol="0" anchor="t">
            <a:normAutofit/>
          </a:bodyPr>
          <a:lstStyle/>
          <a:p>
            <a:pPr marL="0" indent="0" algn="l">
              <a:buNone/>
            </a:pPr>
            <a:r>
              <a:rPr lang="en-US" sz="1950" dirty="0">
                <a:solidFill>
                  <a:srgbClr val="13294B"/>
                </a:solidFill>
                <a:latin typeface="Calibri" pitchFamily="34" charset="0"/>
                <a:ea typeface="Calibri" pitchFamily="34" charset="-122"/>
                <a:cs typeface="Calibri" pitchFamily="34" charset="-120"/>
              </a:rPr>
              <a:t>Telemetry</a:t>
            </a:r>
            <a:endParaRPr lang="en-US" sz="1950" dirty="0"/>
          </a:p>
        </p:txBody>
      </p:sp>
      <p:sp>
        <p:nvSpPr>
          <p:cNvPr id="30" name="Shape 28"/>
          <p:cNvSpPr/>
          <p:nvPr/>
        </p:nvSpPr>
        <p:spPr>
          <a:xfrm>
            <a:off x="4667250" y="6153150"/>
            <a:ext cx="5143500" cy="361950"/>
          </a:xfrm>
          <a:prstGeom prst="roundRect">
            <a:avLst>
              <a:gd name="adj" fmla="val 15789"/>
            </a:avLst>
          </a:prstGeom>
          <a:solidFill>
            <a:srgbClr val="C9D6E0"/>
          </a:solidFill>
          <a:ln/>
        </p:spPr>
        <p:txBody>
          <a:bodyPr/>
          <a:lstStyle/>
          <a:p>
            <a:endParaRPr lang="en-US"/>
          </a:p>
        </p:txBody>
      </p:sp>
      <p:sp>
        <p:nvSpPr>
          <p:cNvPr id="31" name="Shape 29"/>
          <p:cNvSpPr/>
          <p:nvPr/>
        </p:nvSpPr>
        <p:spPr>
          <a:xfrm>
            <a:off x="4667250" y="6153150"/>
            <a:ext cx="617190" cy="361950"/>
          </a:xfrm>
          <a:prstGeom prst="rect">
            <a:avLst/>
          </a:prstGeom>
          <a:solidFill>
            <a:srgbClr val="4B9CD3"/>
          </a:solidFill>
          <a:ln/>
        </p:spPr>
        <p:txBody>
          <a:bodyPr/>
          <a:lstStyle/>
          <a:p>
            <a:endParaRPr lang="en-US"/>
          </a:p>
        </p:txBody>
      </p:sp>
      <p:sp>
        <p:nvSpPr>
          <p:cNvPr id="32" name="Text 30"/>
          <p:cNvSpPr/>
          <p:nvPr/>
        </p:nvSpPr>
        <p:spPr>
          <a:xfrm>
            <a:off x="10001250" y="6181725"/>
            <a:ext cx="933450" cy="342900"/>
          </a:xfrm>
          <a:prstGeom prst="rect">
            <a:avLst/>
          </a:prstGeom>
          <a:noFill/>
          <a:ln/>
        </p:spPr>
        <p:txBody>
          <a:bodyPr wrap="square" lIns="25400" tIns="25400" rIns="25400" bIns="25400" rtlCol="0" anchor="t">
            <a:normAutofit/>
          </a:bodyPr>
          <a:lstStyle/>
          <a:p>
            <a:pPr marL="0" indent="0" algn="l">
              <a:buNone/>
            </a:pPr>
            <a:r>
              <a:rPr lang="en-US" sz="1950" b="1" dirty="0">
                <a:solidFill>
                  <a:srgbClr val="13294B"/>
                </a:solidFill>
                <a:latin typeface="Calibri" pitchFamily="34" charset="0"/>
                <a:ea typeface="Calibri" pitchFamily="34" charset="-122"/>
                <a:cs typeface="Calibri" pitchFamily="34" charset="-120"/>
              </a:rPr>
              <a:t>12%</a:t>
            </a:r>
            <a:endParaRPr lang="en-US" sz="1950" dirty="0"/>
          </a:p>
        </p:txBody>
      </p:sp>
      <p:sp>
        <p:nvSpPr>
          <p:cNvPr id="33" name="Text 31"/>
          <p:cNvSpPr/>
          <p:nvPr/>
        </p:nvSpPr>
        <p:spPr>
          <a:xfrm>
            <a:off x="1333500" y="6715125"/>
            <a:ext cx="3457575" cy="342900"/>
          </a:xfrm>
          <a:prstGeom prst="rect">
            <a:avLst/>
          </a:prstGeom>
          <a:noFill/>
          <a:ln/>
        </p:spPr>
        <p:txBody>
          <a:bodyPr wrap="square" lIns="25400" tIns="25400" rIns="25400" bIns="25400" rtlCol="0" anchor="t">
            <a:normAutofit/>
          </a:bodyPr>
          <a:lstStyle/>
          <a:p>
            <a:pPr marL="0" indent="0" algn="l">
              <a:buNone/>
            </a:pPr>
            <a:r>
              <a:rPr lang="en-US" sz="1950" dirty="0">
                <a:solidFill>
                  <a:srgbClr val="13294B"/>
                </a:solidFill>
                <a:latin typeface="Calibri" pitchFamily="34" charset="0"/>
                <a:ea typeface="Calibri" pitchFamily="34" charset="-122"/>
                <a:cs typeface="Calibri" pitchFamily="34" charset="-120"/>
              </a:rPr>
              <a:t>Long-term care</a:t>
            </a:r>
            <a:endParaRPr lang="en-US" sz="1950" dirty="0"/>
          </a:p>
        </p:txBody>
      </p:sp>
      <p:sp>
        <p:nvSpPr>
          <p:cNvPr id="34" name="Shape 32"/>
          <p:cNvSpPr/>
          <p:nvPr/>
        </p:nvSpPr>
        <p:spPr>
          <a:xfrm>
            <a:off x="4667250" y="6686550"/>
            <a:ext cx="5143500" cy="361950"/>
          </a:xfrm>
          <a:prstGeom prst="roundRect">
            <a:avLst>
              <a:gd name="adj" fmla="val 15789"/>
            </a:avLst>
          </a:prstGeom>
          <a:solidFill>
            <a:srgbClr val="C9D6E0"/>
          </a:solidFill>
          <a:ln/>
        </p:spPr>
        <p:txBody>
          <a:bodyPr/>
          <a:lstStyle/>
          <a:p>
            <a:endParaRPr lang="en-US"/>
          </a:p>
        </p:txBody>
      </p:sp>
      <p:sp>
        <p:nvSpPr>
          <p:cNvPr id="35" name="Shape 33"/>
          <p:cNvSpPr/>
          <p:nvPr/>
        </p:nvSpPr>
        <p:spPr>
          <a:xfrm>
            <a:off x="4667250" y="6686550"/>
            <a:ext cx="411361" cy="361950"/>
          </a:xfrm>
          <a:prstGeom prst="rect">
            <a:avLst/>
          </a:prstGeom>
          <a:solidFill>
            <a:srgbClr val="4B9CD3"/>
          </a:solidFill>
          <a:ln/>
        </p:spPr>
        <p:txBody>
          <a:bodyPr/>
          <a:lstStyle/>
          <a:p>
            <a:endParaRPr lang="en-US"/>
          </a:p>
        </p:txBody>
      </p:sp>
      <p:sp>
        <p:nvSpPr>
          <p:cNvPr id="36" name="Text 34"/>
          <p:cNvSpPr/>
          <p:nvPr/>
        </p:nvSpPr>
        <p:spPr>
          <a:xfrm>
            <a:off x="10001250" y="6715125"/>
            <a:ext cx="933450" cy="342900"/>
          </a:xfrm>
          <a:prstGeom prst="rect">
            <a:avLst/>
          </a:prstGeom>
          <a:noFill/>
          <a:ln/>
        </p:spPr>
        <p:txBody>
          <a:bodyPr wrap="square" lIns="25400" tIns="25400" rIns="25400" bIns="25400" rtlCol="0" anchor="t">
            <a:normAutofit/>
          </a:bodyPr>
          <a:lstStyle/>
          <a:p>
            <a:pPr marL="0" indent="0" algn="l">
              <a:buNone/>
            </a:pPr>
            <a:r>
              <a:rPr lang="en-US" sz="1950" b="1" dirty="0">
                <a:solidFill>
                  <a:srgbClr val="13294B"/>
                </a:solidFill>
                <a:latin typeface="Calibri" pitchFamily="34" charset="0"/>
                <a:ea typeface="Calibri" pitchFamily="34" charset="-122"/>
                <a:cs typeface="Calibri" pitchFamily="34" charset="-120"/>
              </a:rPr>
              <a:t>8%</a:t>
            </a:r>
            <a:endParaRPr lang="en-US" sz="1950" dirty="0"/>
          </a:p>
        </p:txBody>
      </p:sp>
      <p:sp>
        <p:nvSpPr>
          <p:cNvPr id="37" name="Text 35"/>
          <p:cNvSpPr/>
          <p:nvPr/>
        </p:nvSpPr>
        <p:spPr>
          <a:xfrm>
            <a:off x="11620500" y="2352675"/>
            <a:ext cx="5867400" cy="438150"/>
          </a:xfrm>
          <a:prstGeom prst="rect">
            <a:avLst/>
          </a:prstGeom>
          <a:noFill/>
          <a:ln/>
        </p:spPr>
        <p:txBody>
          <a:bodyPr wrap="square" lIns="25400" tIns="25400" rIns="25400" bIns="25400" rtlCol="0" anchor="t">
            <a:normAutofit/>
          </a:bodyPr>
          <a:lstStyle/>
          <a:p>
            <a:pPr marL="0" indent="0" algn="l">
              <a:buNone/>
            </a:pPr>
            <a:r>
              <a:rPr lang="en-US" sz="2700" b="1" dirty="0">
                <a:solidFill>
                  <a:srgbClr val="13294B"/>
                </a:solidFill>
                <a:latin typeface="Cambria" pitchFamily="34" charset="0"/>
                <a:ea typeface="Cambria" pitchFamily="34" charset="-122"/>
                <a:cs typeface="Cambria" pitchFamily="34" charset="-120"/>
              </a:rPr>
              <a:t>Educators</a:t>
            </a:r>
            <a:endParaRPr lang="en-US" sz="2700" dirty="0"/>
          </a:p>
        </p:txBody>
      </p:sp>
      <p:sp>
        <p:nvSpPr>
          <p:cNvPr id="38" name="Text 36"/>
          <p:cNvSpPr/>
          <p:nvPr/>
        </p:nvSpPr>
        <p:spPr>
          <a:xfrm>
            <a:off x="11620500" y="2828925"/>
            <a:ext cx="5494020" cy="784622"/>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Drafting case studies, simulation scenarios and quiz questions with ChatGPT-type tools.</a:t>
            </a:r>
            <a:endParaRPr lang="en-US" sz="2100" dirty="0"/>
          </a:p>
        </p:txBody>
      </p:sp>
      <p:sp>
        <p:nvSpPr>
          <p:cNvPr id="39" name="Text 37"/>
          <p:cNvSpPr/>
          <p:nvPr/>
        </p:nvSpPr>
        <p:spPr>
          <a:xfrm>
            <a:off x="11620500" y="3880247"/>
            <a:ext cx="5867400" cy="438150"/>
          </a:xfrm>
          <a:prstGeom prst="rect">
            <a:avLst/>
          </a:prstGeom>
          <a:noFill/>
          <a:ln/>
        </p:spPr>
        <p:txBody>
          <a:bodyPr wrap="square" lIns="25400" tIns="25400" rIns="25400" bIns="25400" rtlCol="0" anchor="t">
            <a:normAutofit/>
          </a:bodyPr>
          <a:lstStyle/>
          <a:p>
            <a:pPr marL="0" indent="0" algn="l">
              <a:buNone/>
            </a:pPr>
            <a:r>
              <a:rPr lang="en-US" sz="2700" b="1" dirty="0">
                <a:solidFill>
                  <a:srgbClr val="13294B"/>
                </a:solidFill>
                <a:latin typeface="Cambria" pitchFamily="34" charset="0"/>
                <a:ea typeface="Cambria" pitchFamily="34" charset="-122"/>
                <a:cs typeface="Cambria" pitchFamily="34" charset="-120"/>
              </a:rPr>
              <a:t>Case managers</a:t>
            </a:r>
            <a:endParaRPr lang="en-US" sz="2700" dirty="0"/>
          </a:p>
        </p:txBody>
      </p:sp>
      <p:sp>
        <p:nvSpPr>
          <p:cNvPr id="40" name="Text 38"/>
          <p:cNvSpPr/>
          <p:nvPr/>
        </p:nvSpPr>
        <p:spPr>
          <a:xfrm>
            <a:off x="11620500" y="4356497"/>
            <a:ext cx="5494020" cy="784622"/>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AI chart summaries and drafted reviews for insurers.</a:t>
            </a:r>
            <a:endParaRPr lang="en-US" sz="2100" dirty="0"/>
          </a:p>
        </p:txBody>
      </p:sp>
      <p:sp>
        <p:nvSpPr>
          <p:cNvPr id="41" name="Text 39"/>
          <p:cNvSpPr/>
          <p:nvPr/>
        </p:nvSpPr>
        <p:spPr>
          <a:xfrm>
            <a:off x="11620500" y="5407819"/>
            <a:ext cx="5867400" cy="438150"/>
          </a:xfrm>
          <a:prstGeom prst="rect">
            <a:avLst/>
          </a:prstGeom>
          <a:noFill/>
          <a:ln/>
        </p:spPr>
        <p:txBody>
          <a:bodyPr wrap="square" lIns="25400" tIns="25400" rIns="25400" bIns="25400" rtlCol="0" anchor="t">
            <a:normAutofit/>
          </a:bodyPr>
          <a:lstStyle/>
          <a:p>
            <a:pPr marL="0" indent="0" algn="l">
              <a:buNone/>
            </a:pPr>
            <a:r>
              <a:rPr lang="en-US" sz="2700" b="1" dirty="0">
                <a:solidFill>
                  <a:srgbClr val="13294B"/>
                </a:solidFill>
                <a:latin typeface="Cambria" pitchFamily="34" charset="0"/>
                <a:ea typeface="Cambria" pitchFamily="34" charset="-122"/>
                <a:cs typeface="Cambria" pitchFamily="34" charset="-120"/>
              </a:rPr>
              <a:t>ICU and ER</a:t>
            </a:r>
            <a:endParaRPr lang="en-US" sz="2700" dirty="0"/>
          </a:p>
        </p:txBody>
      </p:sp>
      <p:sp>
        <p:nvSpPr>
          <p:cNvPr id="42" name="Text 40"/>
          <p:cNvSpPr/>
          <p:nvPr/>
        </p:nvSpPr>
        <p:spPr>
          <a:xfrm>
            <a:off x="11620500" y="5884069"/>
            <a:ext cx="5494020" cy="1157883"/>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 deterioration score recalculated every 15 minutes from vitals and labs. Early AI charting pilots.</a:t>
            </a:r>
            <a:endParaRPr lang="en-US" sz="2100" dirty="0"/>
          </a:p>
        </p:txBody>
      </p:sp>
      <p:sp>
        <p:nvSpPr>
          <p:cNvPr id="43" name="Text 41"/>
          <p:cNvSpPr/>
          <p:nvPr/>
        </p:nvSpPr>
        <p:spPr>
          <a:xfrm>
            <a:off x="1333500" y="9094589"/>
            <a:ext cx="1608963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Nurse.org 2026 State of Nursing Survey; Clin Simul Nurs 2025; Epic Deterioration Index (NEJM AI, July 2026); Xsolis / Baylor Scott &amp; White, 2025.</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2 · WHO'S USING IT</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Which hospitals have it first, and why</a:t>
            </a:r>
            <a:endParaRPr lang="en-US" sz="4500" dirty="0"/>
          </a:p>
        </p:txBody>
      </p:sp>
      <p:sp>
        <p:nvSpPr>
          <p:cNvPr id="4" name="Text 2"/>
          <p:cNvSpPr/>
          <p:nvPr/>
        </p:nvSpPr>
        <p:spPr>
          <a:xfrm>
            <a:off x="1333500" y="2352675"/>
            <a:ext cx="3981450" cy="990600"/>
          </a:xfrm>
          <a:prstGeom prst="rect">
            <a:avLst/>
          </a:prstGeom>
          <a:noFill/>
          <a:ln/>
        </p:spPr>
        <p:txBody>
          <a:bodyPr wrap="square" lIns="25400" tIns="25400" rIns="25400" bIns="25400" rtlCol="0" anchor="t">
            <a:normAutofit/>
          </a:bodyPr>
          <a:lstStyle/>
          <a:p>
            <a:pPr marL="0" indent="0" algn="l">
              <a:lnSpc>
                <a:spcPct val="85470"/>
              </a:lnSpc>
              <a:buNone/>
            </a:pPr>
            <a:r>
              <a:rPr lang="en-US" sz="7500" b="1" dirty="0">
                <a:solidFill>
                  <a:srgbClr val="4B9CD3"/>
                </a:solidFill>
                <a:latin typeface="Cambria" pitchFamily="34" charset="0"/>
                <a:ea typeface="Cambria" pitchFamily="34" charset="-122"/>
                <a:cs typeface="Cambria" pitchFamily="34" charset="-120"/>
              </a:rPr>
              <a:t>96%</a:t>
            </a:r>
            <a:endParaRPr lang="en-US" sz="7500" dirty="0"/>
          </a:p>
        </p:txBody>
      </p:sp>
      <p:sp>
        <p:nvSpPr>
          <p:cNvPr id="5" name="Text 3"/>
          <p:cNvSpPr/>
          <p:nvPr/>
        </p:nvSpPr>
        <p:spPr>
          <a:xfrm>
            <a:off x="1333500" y="3419475"/>
            <a:ext cx="3981450" cy="398115"/>
          </a:xfrm>
          <a:prstGeom prst="rect">
            <a:avLst/>
          </a:prstGeom>
          <a:noFill/>
          <a:ln/>
        </p:spPr>
        <p:txBody>
          <a:bodyPr wrap="square" lIns="25400" tIns="25400" rIns="25400" bIns="25400" rtlCol="0" anchor="t">
            <a:normAutofit/>
          </a:bodyPr>
          <a:lstStyle/>
          <a:p>
            <a:pPr marL="0" indent="0" algn="l">
              <a:lnSpc>
                <a:spcPct val="108000"/>
              </a:lnSpc>
              <a:buNone/>
            </a:pPr>
            <a:r>
              <a:rPr lang="en-US" sz="2100" dirty="0">
                <a:solidFill>
                  <a:srgbClr val="13294B"/>
                </a:solidFill>
                <a:latin typeface="Calibri" pitchFamily="34" charset="0"/>
                <a:ea typeface="Calibri" pitchFamily="34" charset="-122"/>
                <a:cs typeface="Calibri" pitchFamily="34" charset="-120"/>
              </a:rPr>
              <a:t>of large hospitals (400+ beds)</a:t>
            </a:r>
            <a:endParaRPr lang="en-US" sz="2100" dirty="0"/>
          </a:p>
        </p:txBody>
      </p:sp>
      <p:sp>
        <p:nvSpPr>
          <p:cNvPr id="6" name="Text 4"/>
          <p:cNvSpPr/>
          <p:nvPr/>
        </p:nvSpPr>
        <p:spPr>
          <a:xfrm>
            <a:off x="5334000" y="2352675"/>
            <a:ext cx="3981450" cy="990600"/>
          </a:xfrm>
          <a:prstGeom prst="rect">
            <a:avLst/>
          </a:prstGeom>
          <a:noFill/>
          <a:ln/>
        </p:spPr>
        <p:txBody>
          <a:bodyPr wrap="square" lIns="25400" tIns="25400" rIns="25400" bIns="25400" rtlCol="0" anchor="t">
            <a:normAutofit/>
          </a:bodyPr>
          <a:lstStyle/>
          <a:p>
            <a:pPr marL="0" indent="0" algn="l">
              <a:lnSpc>
                <a:spcPct val="85470"/>
              </a:lnSpc>
              <a:buNone/>
            </a:pPr>
            <a:r>
              <a:rPr lang="en-US" sz="7500" b="1" dirty="0">
                <a:solidFill>
                  <a:srgbClr val="4B9CD3"/>
                </a:solidFill>
                <a:latin typeface="Cambria" pitchFamily="34" charset="0"/>
                <a:ea typeface="Cambria" pitchFamily="34" charset="-122"/>
                <a:cs typeface="Cambria" pitchFamily="34" charset="-120"/>
              </a:rPr>
              <a:t>59%</a:t>
            </a:r>
            <a:endParaRPr lang="en-US" sz="7500" dirty="0"/>
          </a:p>
        </p:txBody>
      </p:sp>
      <p:sp>
        <p:nvSpPr>
          <p:cNvPr id="7" name="Text 5"/>
          <p:cNvSpPr/>
          <p:nvPr/>
        </p:nvSpPr>
        <p:spPr>
          <a:xfrm>
            <a:off x="5334000" y="3419475"/>
            <a:ext cx="3728085" cy="758130"/>
          </a:xfrm>
          <a:prstGeom prst="rect">
            <a:avLst/>
          </a:prstGeom>
          <a:noFill/>
          <a:ln/>
        </p:spPr>
        <p:txBody>
          <a:bodyPr wrap="square" lIns="25400" tIns="25400" rIns="25400" bIns="25400" rtlCol="0" anchor="t">
            <a:normAutofit/>
          </a:bodyPr>
          <a:lstStyle/>
          <a:p>
            <a:pPr marL="0" indent="0" algn="l">
              <a:lnSpc>
                <a:spcPct val="108000"/>
              </a:lnSpc>
              <a:buNone/>
            </a:pPr>
            <a:r>
              <a:rPr lang="en-US" sz="2100" dirty="0">
                <a:solidFill>
                  <a:srgbClr val="13294B"/>
                </a:solidFill>
                <a:latin typeface="Calibri" pitchFamily="34" charset="0"/>
                <a:ea typeface="Calibri" pitchFamily="34" charset="-122"/>
                <a:cs typeface="Calibri" pitchFamily="34" charset="-120"/>
              </a:rPr>
              <a:t>of small hospitals (under 100 beds)</a:t>
            </a:r>
            <a:endParaRPr lang="en-US" sz="2100" dirty="0"/>
          </a:p>
        </p:txBody>
      </p:sp>
      <p:sp>
        <p:nvSpPr>
          <p:cNvPr id="8" name="Text 6"/>
          <p:cNvSpPr/>
          <p:nvPr/>
        </p:nvSpPr>
        <p:spPr>
          <a:xfrm>
            <a:off x="9334500" y="2352675"/>
            <a:ext cx="3981450" cy="990600"/>
          </a:xfrm>
          <a:prstGeom prst="rect">
            <a:avLst/>
          </a:prstGeom>
          <a:noFill/>
          <a:ln/>
        </p:spPr>
        <p:txBody>
          <a:bodyPr wrap="square" lIns="25400" tIns="25400" rIns="25400" bIns="25400" rtlCol="0" anchor="t">
            <a:normAutofit/>
          </a:bodyPr>
          <a:lstStyle/>
          <a:p>
            <a:pPr marL="0" indent="0" algn="l">
              <a:lnSpc>
                <a:spcPct val="85470"/>
              </a:lnSpc>
              <a:buNone/>
            </a:pPr>
            <a:r>
              <a:rPr lang="en-US" sz="7500" b="1" dirty="0">
                <a:solidFill>
                  <a:srgbClr val="4B9CD3"/>
                </a:solidFill>
                <a:latin typeface="Cambria" pitchFamily="34" charset="0"/>
                <a:ea typeface="Cambria" pitchFamily="34" charset="-122"/>
                <a:cs typeface="Cambria" pitchFamily="34" charset="-120"/>
              </a:rPr>
              <a:t>86%</a:t>
            </a:r>
            <a:endParaRPr lang="en-US" sz="7500" dirty="0"/>
          </a:p>
        </p:txBody>
      </p:sp>
      <p:sp>
        <p:nvSpPr>
          <p:cNvPr id="9" name="Text 7"/>
          <p:cNvSpPr/>
          <p:nvPr/>
        </p:nvSpPr>
        <p:spPr>
          <a:xfrm>
            <a:off x="9334500" y="3419475"/>
            <a:ext cx="3981450" cy="398115"/>
          </a:xfrm>
          <a:prstGeom prst="rect">
            <a:avLst/>
          </a:prstGeom>
          <a:noFill/>
          <a:ln/>
        </p:spPr>
        <p:txBody>
          <a:bodyPr wrap="square" lIns="25400" tIns="25400" rIns="25400" bIns="25400" rtlCol="0" anchor="t">
            <a:normAutofit/>
          </a:bodyPr>
          <a:lstStyle/>
          <a:p>
            <a:pPr marL="0" indent="0" algn="l">
              <a:lnSpc>
                <a:spcPct val="108000"/>
              </a:lnSpc>
              <a:buNone/>
            </a:pPr>
            <a:r>
              <a:rPr lang="en-US" sz="2100" dirty="0">
                <a:solidFill>
                  <a:srgbClr val="13294B"/>
                </a:solidFill>
                <a:latin typeface="Calibri" pitchFamily="34" charset="0"/>
                <a:ea typeface="Calibri" pitchFamily="34" charset="-122"/>
                <a:cs typeface="Calibri" pitchFamily="34" charset="-120"/>
              </a:rPr>
              <a:t>of hospitals in a health system</a:t>
            </a:r>
            <a:endParaRPr lang="en-US" sz="2100" dirty="0"/>
          </a:p>
        </p:txBody>
      </p:sp>
      <p:sp>
        <p:nvSpPr>
          <p:cNvPr id="10" name="Text 8"/>
          <p:cNvSpPr/>
          <p:nvPr/>
        </p:nvSpPr>
        <p:spPr>
          <a:xfrm>
            <a:off x="13335000" y="2352675"/>
            <a:ext cx="3981450" cy="990600"/>
          </a:xfrm>
          <a:prstGeom prst="rect">
            <a:avLst/>
          </a:prstGeom>
          <a:noFill/>
          <a:ln/>
        </p:spPr>
        <p:txBody>
          <a:bodyPr wrap="square" lIns="25400" tIns="25400" rIns="25400" bIns="25400" rtlCol="0" anchor="t">
            <a:normAutofit/>
          </a:bodyPr>
          <a:lstStyle/>
          <a:p>
            <a:pPr marL="0" indent="0" algn="l">
              <a:lnSpc>
                <a:spcPct val="85470"/>
              </a:lnSpc>
              <a:buNone/>
            </a:pPr>
            <a:r>
              <a:rPr lang="en-US" sz="7500" b="1" dirty="0">
                <a:solidFill>
                  <a:srgbClr val="4B9CD3"/>
                </a:solidFill>
                <a:latin typeface="Cambria" pitchFamily="34" charset="0"/>
                <a:ea typeface="Cambria" pitchFamily="34" charset="-122"/>
                <a:cs typeface="Cambria" pitchFamily="34" charset="-120"/>
              </a:rPr>
              <a:t>37%</a:t>
            </a:r>
            <a:endParaRPr lang="en-US" sz="7500" dirty="0"/>
          </a:p>
        </p:txBody>
      </p:sp>
      <p:sp>
        <p:nvSpPr>
          <p:cNvPr id="11" name="Text 9"/>
          <p:cNvSpPr/>
          <p:nvPr/>
        </p:nvSpPr>
        <p:spPr>
          <a:xfrm>
            <a:off x="13335000" y="3419475"/>
            <a:ext cx="3981450" cy="398115"/>
          </a:xfrm>
          <a:prstGeom prst="rect">
            <a:avLst/>
          </a:prstGeom>
          <a:noFill/>
          <a:ln/>
        </p:spPr>
        <p:txBody>
          <a:bodyPr wrap="square" lIns="25400" tIns="25400" rIns="25400" bIns="25400" rtlCol="0" anchor="t">
            <a:normAutofit/>
          </a:bodyPr>
          <a:lstStyle/>
          <a:p>
            <a:pPr marL="0" indent="0" algn="l">
              <a:lnSpc>
                <a:spcPct val="108000"/>
              </a:lnSpc>
              <a:buNone/>
            </a:pPr>
            <a:r>
              <a:rPr lang="en-US" sz="2100" dirty="0">
                <a:solidFill>
                  <a:srgbClr val="13294B"/>
                </a:solidFill>
                <a:latin typeface="Calibri" pitchFamily="34" charset="0"/>
                <a:ea typeface="Calibri" pitchFamily="34" charset="-122"/>
                <a:cs typeface="Calibri" pitchFamily="34" charset="-120"/>
              </a:rPr>
              <a:t>of independent hospitals</a:t>
            </a:r>
            <a:endParaRPr lang="en-US" sz="2100" dirty="0"/>
          </a:p>
        </p:txBody>
      </p:sp>
      <p:sp>
        <p:nvSpPr>
          <p:cNvPr id="12" name="Text 10"/>
          <p:cNvSpPr/>
          <p:nvPr/>
        </p:nvSpPr>
        <p:spPr>
          <a:xfrm>
            <a:off x="1333500" y="4406205"/>
            <a:ext cx="17183100" cy="342900"/>
          </a:xfrm>
          <a:prstGeom prst="rect">
            <a:avLst/>
          </a:prstGeom>
          <a:noFill/>
          <a:ln/>
        </p:spPr>
        <p:txBody>
          <a:bodyPr wrap="square" lIns="25400" tIns="25400" rIns="25400" bIns="25400" rtlCol="0" anchor="t">
            <a:normAutofit/>
          </a:bodyPr>
          <a:lstStyle/>
          <a:p>
            <a:pPr marL="0" indent="0" algn="l">
              <a:buNone/>
            </a:pPr>
            <a:r>
              <a:rPr lang="en-US" sz="1950" dirty="0">
                <a:solidFill>
                  <a:srgbClr val="5B6673"/>
                </a:solidFill>
                <a:latin typeface="Calibri" pitchFamily="34" charset="0"/>
                <a:ea typeface="Calibri" pitchFamily="34" charset="-122"/>
                <a:cs typeface="Calibri" pitchFamily="34" charset="-120"/>
              </a:rPr>
              <a:t>Share using predictive AI in the EHR, 2024</a:t>
            </a:r>
            <a:endParaRPr lang="en-US" sz="1950" dirty="0"/>
          </a:p>
        </p:txBody>
      </p:sp>
      <p:sp>
        <p:nvSpPr>
          <p:cNvPr id="13" name="Shape 11"/>
          <p:cNvSpPr/>
          <p:nvPr/>
        </p:nvSpPr>
        <p:spPr>
          <a:xfrm>
            <a:off x="1333500" y="5168205"/>
            <a:ext cx="15621000" cy="2291655"/>
          </a:xfrm>
          <a:prstGeom prst="roundRect">
            <a:avLst>
              <a:gd name="adj" fmla="val 6650"/>
            </a:avLst>
          </a:prstGeom>
          <a:solidFill>
            <a:srgbClr val="EAF3FA"/>
          </a:solidFill>
          <a:ln/>
        </p:spPr>
        <p:txBody>
          <a:bodyPr/>
          <a:lstStyle/>
          <a:p>
            <a:endParaRPr lang="en-US"/>
          </a:p>
        </p:txBody>
      </p:sp>
      <p:sp>
        <p:nvSpPr>
          <p:cNvPr id="14" name="Text 12"/>
          <p:cNvSpPr/>
          <p:nvPr/>
        </p:nvSpPr>
        <p:spPr>
          <a:xfrm>
            <a:off x="1790700" y="5587305"/>
            <a:ext cx="16177260"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Why: it's expensive.</a:t>
            </a:r>
            <a:endParaRPr lang="en-US" sz="3000" dirty="0"/>
          </a:p>
        </p:txBody>
      </p:sp>
      <p:sp>
        <p:nvSpPr>
          <p:cNvPr id="15" name="Text 13"/>
          <p:cNvSpPr/>
          <p:nvPr/>
        </p:nvSpPr>
        <p:spPr>
          <a:xfrm>
            <a:off x="1790700" y="6187380"/>
            <a:ext cx="15147798" cy="89148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An AI charting tool runs about $200 to $600 per clinician per month. For a system with 1,500 clinicians, that's $3.6 million to $11 million a year, before the IT staff, training and EHR work.</a:t>
            </a:r>
            <a:endParaRPr lang="en-US" sz="2400" dirty="0"/>
          </a:p>
        </p:txBody>
      </p:sp>
      <p:sp>
        <p:nvSpPr>
          <p:cNvPr id="16" name="Text 14"/>
          <p:cNvSpPr/>
          <p:nvPr/>
        </p:nvSpPr>
        <p:spPr>
          <a:xfrm>
            <a:off x="1333500" y="8797528"/>
            <a:ext cx="16089630" cy="632222"/>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ASTP/ONC Data Brief 80, 2025; vendor pricing reported by Medical Economics and EHR Source, 2026. The 1,500 figure is Atrium's reported DAX license count; the math is illustrative.</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2 · WHO'S USING IT</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Same state, very different budgets</a:t>
            </a:r>
            <a:endParaRPr lang="en-US" sz="4500" dirty="0"/>
          </a:p>
        </p:txBody>
      </p:sp>
      <p:sp>
        <p:nvSpPr>
          <p:cNvPr id="4" name="Text 2"/>
          <p:cNvSpPr/>
          <p:nvPr/>
        </p:nvSpPr>
        <p:spPr>
          <a:xfrm>
            <a:off x="1333500" y="2009775"/>
            <a:ext cx="17183100" cy="371475"/>
          </a:xfrm>
          <a:prstGeom prst="rect">
            <a:avLst/>
          </a:prstGeom>
          <a:noFill/>
          <a:ln/>
        </p:spPr>
        <p:txBody>
          <a:bodyPr wrap="square" lIns="25400" tIns="25400" rIns="25400" bIns="25400" rtlCol="0" anchor="t">
            <a:normAutofit/>
          </a:bodyPr>
          <a:lstStyle/>
          <a:p>
            <a:pPr marL="0" indent="0" algn="l">
              <a:buNone/>
            </a:pPr>
            <a:r>
              <a:rPr lang="en-US" sz="2100" dirty="0">
                <a:solidFill>
                  <a:srgbClr val="5B6673"/>
                </a:solidFill>
                <a:latin typeface="Calibri" pitchFamily="34" charset="0"/>
                <a:ea typeface="Calibri" pitchFamily="34" charset="-122"/>
                <a:cs typeface="Calibri" pitchFamily="34" charset="-120"/>
              </a:rPr>
              <a:t>Two North Carolina hospitals, from their most recent tax filings</a:t>
            </a:r>
            <a:endParaRPr lang="en-US" sz="2100" dirty="0"/>
          </a:p>
        </p:txBody>
      </p:sp>
      <p:sp>
        <p:nvSpPr>
          <p:cNvPr id="5" name="Shape 3"/>
          <p:cNvSpPr/>
          <p:nvPr/>
        </p:nvSpPr>
        <p:spPr>
          <a:xfrm>
            <a:off x="1333500" y="2724150"/>
            <a:ext cx="7620000" cy="5787628"/>
          </a:xfrm>
          <a:prstGeom prst="roundRect">
            <a:avLst>
              <a:gd name="adj" fmla="val 2633"/>
            </a:avLst>
          </a:prstGeom>
          <a:solidFill>
            <a:srgbClr val="EAF3FA"/>
          </a:solidFill>
          <a:ln/>
        </p:spPr>
        <p:txBody>
          <a:bodyPr/>
          <a:lstStyle/>
          <a:p>
            <a:endParaRPr lang="en-US"/>
          </a:p>
        </p:txBody>
      </p:sp>
      <p:sp>
        <p:nvSpPr>
          <p:cNvPr id="6" name="Text 4"/>
          <p:cNvSpPr/>
          <p:nvPr/>
        </p:nvSpPr>
        <p:spPr>
          <a:xfrm>
            <a:off x="1790700" y="3105150"/>
            <a:ext cx="7376160"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Duke University Health System</a:t>
            </a:r>
            <a:endParaRPr lang="en-US" sz="3000" dirty="0"/>
          </a:p>
        </p:txBody>
      </p:sp>
      <p:sp>
        <p:nvSpPr>
          <p:cNvPr id="7" name="Text 5"/>
          <p:cNvSpPr/>
          <p:nvPr/>
        </p:nvSpPr>
        <p:spPr>
          <a:xfrm>
            <a:off x="1790700" y="3609975"/>
            <a:ext cx="7376160" cy="342900"/>
          </a:xfrm>
          <a:prstGeom prst="rect">
            <a:avLst/>
          </a:prstGeom>
          <a:noFill/>
          <a:ln/>
        </p:spPr>
        <p:txBody>
          <a:bodyPr wrap="square" lIns="25400" tIns="25400" rIns="25400" bIns="25400" rtlCol="0" anchor="t">
            <a:normAutofit/>
          </a:bodyPr>
          <a:lstStyle/>
          <a:p>
            <a:pPr marL="0" indent="0" algn="l">
              <a:buNone/>
            </a:pPr>
            <a:r>
              <a:rPr lang="en-US" sz="1950" dirty="0">
                <a:solidFill>
                  <a:srgbClr val="5B6673"/>
                </a:solidFill>
                <a:latin typeface="Calibri" pitchFamily="34" charset="0"/>
                <a:ea typeface="Calibri" pitchFamily="34" charset="-122"/>
                <a:cs typeface="Calibri" pitchFamily="34" charset="-120"/>
              </a:rPr>
              <a:t>Durham · five hospitals · FY2025</a:t>
            </a:r>
            <a:endParaRPr lang="en-US" sz="1950" dirty="0"/>
          </a:p>
        </p:txBody>
      </p:sp>
      <p:sp>
        <p:nvSpPr>
          <p:cNvPr id="8" name="Text 6"/>
          <p:cNvSpPr/>
          <p:nvPr/>
        </p:nvSpPr>
        <p:spPr>
          <a:xfrm>
            <a:off x="1790700" y="4181475"/>
            <a:ext cx="2305050" cy="409575"/>
          </a:xfrm>
          <a:prstGeom prst="rect">
            <a:avLst/>
          </a:prstGeom>
          <a:noFill/>
          <a:ln/>
        </p:spPr>
        <p:txBody>
          <a:bodyPr wrap="square" lIns="25400" tIns="25400" rIns="25400" bIns="25400" rtlCol="0" anchor="t">
            <a:normAutofit/>
          </a:bodyPr>
          <a:lstStyle/>
          <a:p>
            <a:pPr marL="0" indent="0" algn="l">
              <a:buNone/>
            </a:pPr>
            <a:r>
              <a:rPr lang="en-US" sz="2400" dirty="0">
                <a:solidFill>
                  <a:srgbClr val="5B6673"/>
                </a:solidFill>
                <a:latin typeface="Calibri" pitchFamily="34" charset="0"/>
                <a:ea typeface="Calibri" pitchFamily="34" charset="-122"/>
                <a:cs typeface="Calibri" pitchFamily="34" charset="-120"/>
              </a:rPr>
              <a:t>Expenses</a:t>
            </a:r>
            <a:endParaRPr lang="en-US" sz="2400" dirty="0"/>
          </a:p>
        </p:txBody>
      </p:sp>
      <p:sp>
        <p:nvSpPr>
          <p:cNvPr id="9" name="Text 7"/>
          <p:cNvSpPr/>
          <p:nvPr/>
        </p:nvSpPr>
        <p:spPr>
          <a:xfrm>
            <a:off x="3886200" y="4181475"/>
            <a:ext cx="5071110" cy="409575"/>
          </a:xfrm>
          <a:prstGeom prst="rect">
            <a:avLst/>
          </a:prstGeom>
          <a:noFill/>
          <a:ln/>
        </p:spPr>
        <p:txBody>
          <a:bodyPr wrap="square" lIns="25400" tIns="25400" rIns="25400" bIns="25400" rtlCol="0" anchor="t">
            <a:normAutofit/>
          </a:bodyPr>
          <a:lstStyle/>
          <a:p>
            <a:pPr marL="0" indent="0" algn="l">
              <a:buNone/>
            </a:pPr>
            <a:r>
              <a:rPr lang="en-US" sz="2400" b="1" dirty="0">
                <a:solidFill>
                  <a:srgbClr val="13294B"/>
                </a:solidFill>
                <a:latin typeface="Calibri" pitchFamily="34" charset="0"/>
                <a:ea typeface="Calibri" pitchFamily="34" charset="-122"/>
                <a:cs typeface="Calibri" pitchFamily="34" charset="-120"/>
              </a:rPr>
              <a:t>$5.4 billion</a:t>
            </a:r>
            <a:endParaRPr lang="en-US" sz="2400" dirty="0"/>
          </a:p>
        </p:txBody>
      </p:sp>
      <p:sp>
        <p:nvSpPr>
          <p:cNvPr id="10" name="Text 8"/>
          <p:cNvSpPr/>
          <p:nvPr/>
        </p:nvSpPr>
        <p:spPr>
          <a:xfrm>
            <a:off x="1790700" y="4648200"/>
            <a:ext cx="2305050" cy="409575"/>
          </a:xfrm>
          <a:prstGeom prst="rect">
            <a:avLst/>
          </a:prstGeom>
          <a:noFill/>
          <a:ln/>
        </p:spPr>
        <p:txBody>
          <a:bodyPr wrap="square" lIns="25400" tIns="25400" rIns="25400" bIns="25400" rtlCol="0" anchor="t">
            <a:normAutofit/>
          </a:bodyPr>
          <a:lstStyle/>
          <a:p>
            <a:pPr marL="0" indent="0" algn="l">
              <a:buNone/>
            </a:pPr>
            <a:r>
              <a:rPr lang="en-US" sz="2400" dirty="0">
                <a:solidFill>
                  <a:srgbClr val="5B6673"/>
                </a:solidFill>
                <a:latin typeface="Calibri" pitchFamily="34" charset="0"/>
                <a:ea typeface="Calibri" pitchFamily="34" charset="-122"/>
                <a:cs typeface="Calibri" pitchFamily="34" charset="-120"/>
              </a:rPr>
              <a:t>Net income</a:t>
            </a:r>
            <a:endParaRPr lang="en-US" sz="2400" dirty="0"/>
          </a:p>
        </p:txBody>
      </p:sp>
      <p:sp>
        <p:nvSpPr>
          <p:cNvPr id="11" name="Text 9"/>
          <p:cNvSpPr/>
          <p:nvPr/>
        </p:nvSpPr>
        <p:spPr>
          <a:xfrm>
            <a:off x="3886200" y="4648200"/>
            <a:ext cx="5071110" cy="409575"/>
          </a:xfrm>
          <a:prstGeom prst="rect">
            <a:avLst/>
          </a:prstGeom>
          <a:noFill/>
          <a:ln/>
        </p:spPr>
        <p:txBody>
          <a:bodyPr wrap="square" lIns="25400" tIns="25400" rIns="25400" bIns="25400" rtlCol="0" anchor="t">
            <a:normAutofit/>
          </a:bodyPr>
          <a:lstStyle/>
          <a:p>
            <a:pPr marL="0" indent="0" algn="l">
              <a:buNone/>
            </a:pPr>
            <a:r>
              <a:rPr lang="en-US" sz="2400" b="1" dirty="0">
                <a:solidFill>
                  <a:srgbClr val="13294B"/>
                </a:solidFill>
                <a:latin typeface="Calibri" pitchFamily="34" charset="0"/>
                <a:ea typeface="Calibri" pitchFamily="34" charset="-122"/>
                <a:cs typeface="Calibri" pitchFamily="34" charset="-120"/>
              </a:rPr>
              <a:t>$766 million</a:t>
            </a:r>
            <a:endParaRPr lang="en-US" sz="2400" dirty="0"/>
          </a:p>
        </p:txBody>
      </p:sp>
      <p:sp>
        <p:nvSpPr>
          <p:cNvPr id="12" name="Shape 10"/>
          <p:cNvSpPr/>
          <p:nvPr/>
        </p:nvSpPr>
        <p:spPr>
          <a:xfrm>
            <a:off x="1790700" y="6248995"/>
            <a:ext cx="6705600" cy="19050"/>
          </a:xfrm>
          <a:prstGeom prst="rect">
            <a:avLst/>
          </a:prstGeom>
          <a:solidFill>
            <a:srgbClr val="C9D6E0"/>
          </a:solidFill>
          <a:ln/>
        </p:spPr>
        <p:txBody>
          <a:bodyPr/>
          <a:lstStyle/>
          <a:p>
            <a:endParaRPr lang="en-US"/>
          </a:p>
        </p:txBody>
      </p:sp>
      <p:sp>
        <p:nvSpPr>
          <p:cNvPr id="13" name="Text 11"/>
          <p:cNvSpPr/>
          <p:nvPr/>
        </p:nvSpPr>
        <p:spPr>
          <a:xfrm>
            <a:off x="1790700" y="6534745"/>
            <a:ext cx="6906768" cy="784622"/>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 charting tool for 1,500 clinicians, even at the high price ($600): about $11M a year</a:t>
            </a:r>
            <a:endParaRPr lang="en-US" sz="2100" dirty="0"/>
          </a:p>
        </p:txBody>
      </p:sp>
      <p:sp>
        <p:nvSpPr>
          <p:cNvPr id="14" name="Text 12"/>
          <p:cNvSpPr/>
          <p:nvPr/>
        </p:nvSpPr>
        <p:spPr>
          <a:xfrm>
            <a:off x="1790700" y="7376517"/>
            <a:ext cx="7376160" cy="792361"/>
          </a:xfrm>
          <a:prstGeom prst="rect">
            <a:avLst/>
          </a:prstGeom>
          <a:noFill/>
          <a:ln/>
        </p:spPr>
        <p:txBody>
          <a:bodyPr wrap="square" lIns="25400" tIns="25400" rIns="25400" bIns="25400" rtlCol="0" anchor="t">
            <a:normAutofit/>
          </a:bodyPr>
          <a:lstStyle/>
          <a:p>
            <a:pPr marL="0" indent="0" algn="l">
              <a:lnSpc>
                <a:spcPct val="94286"/>
              </a:lnSpc>
              <a:buNone/>
            </a:pPr>
            <a:r>
              <a:rPr lang="en-US" sz="5400" b="1" dirty="0">
                <a:solidFill>
                  <a:srgbClr val="4B9CD3"/>
                </a:solidFill>
                <a:latin typeface="Cambria" pitchFamily="34" charset="0"/>
                <a:ea typeface="Cambria" pitchFamily="34" charset="-122"/>
                <a:cs typeface="Cambria" pitchFamily="34" charset="-120"/>
              </a:rPr>
              <a:t>1.4% </a:t>
            </a:r>
            <a:r>
              <a:rPr lang="en-US" sz="2250" dirty="0">
                <a:solidFill>
                  <a:srgbClr val="13294B"/>
                </a:solidFill>
                <a:latin typeface="Calibri" pitchFamily="34" charset="0"/>
                <a:ea typeface="Calibri" pitchFamily="34" charset="-122"/>
                <a:cs typeface="Calibri" pitchFamily="34" charset="-120"/>
              </a:rPr>
              <a:t>of net income</a:t>
            </a:r>
            <a:endParaRPr lang="en-US" sz="5400" dirty="0"/>
          </a:p>
        </p:txBody>
      </p:sp>
      <p:sp>
        <p:nvSpPr>
          <p:cNvPr id="15" name="Shape 13"/>
          <p:cNvSpPr/>
          <p:nvPr/>
        </p:nvSpPr>
        <p:spPr>
          <a:xfrm>
            <a:off x="9334500" y="2724150"/>
            <a:ext cx="7620000" cy="5787628"/>
          </a:xfrm>
          <a:prstGeom prst="roundRect">
            <a:avLst>
              <a:gd name="adj" fmla="val 2633"/>
            </a:avLst>
          </a:prstGeom>
          <a:solidFill>
            <a:srgbClr val="EAF3FA"/>
          </a:solidFill>
          <a:ln/>
        </p:spPr>
        <p:txBody>
          <a:bodyPr/>
          <a:lstStyle/>
          <a:p>
            <a:endParaRPr lang="en-US"/>
          </a:p>
        </p:txBody>
      </p:sp>
      <p:sp>
        <p:nvSpPr>
          <p:cNvPr id="16" name="Text 14"/>
          <p:cNvSpPr/>
          <p:nvPr/>
        </p:nvSpPr>
        <p:spPr>
          <a:xfrm>
            <a:off x="9791700" y="3105150"/>
            <a:ext cx="7376160"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Ashe Memorial Hospital</a:t>
            </a:r>
            <a:endParaRPr lang="en-US" sz="3000" dirty="0"/>
          </a:p>
        </p:txBody>
      </p:sp>
      <p:sp>
        <p:nvSpPr>
          <p:cNvPr id="17" name="Text 15"/>
          <p:cNvSpPr/>
          <p:nvPr/>
        </p:nvSpPr>
        <p:spPr>
          <a:xfrm>
            <a:off x="9791700" y="3609975"/>
            <a:ext cx="7376160" cy="342900"/>
          </a:xfrm>
          <a:prstGeom prst="rect">
            <a:avLst/>
          </a:prstGeom>
          <a:noFill/>
          <a:ln/>
        </p:spPr>
        <p:txBody>
          <a:bodyPr wrap="square" lIns="25400" tIns="25400" rIns="25400" bIns="25400" rtlCol="0" anchor="t">
            <a:normAutofit/>
          </a:bodyPr>
          <a:lstStyle/>
          <a:p>
            <a:pPr marL="0" indent="0" algn="l">
              <a:buNone/>
            </a:pPr>
            <a:r>
              <a:rPr lang="en-US" sz="1950" dirty="0">
                <a:solidFill>
                  <a:srgbClr val="5B6673"/>
                </a:solidFill>
                <a:latin typeface="Calibri" pitchFamily="34" charset="0"/>
                <a:ea typeface="Calibri" pitchFamily="34" charset="-122"/>
                <a:cs typeface="Calibri" pitchFamily="34" charset="-120"/>
              </a:rPr>
              <a:t>Jefferson · independent · 25 beds · FY2024</a:t>
            </a:r>
            <a:endParaRPr lang="en-US" sz="1950" dirty="0"/>
          </a:p>
        </p:txBody>
      </p:sp>
      <p:sp>
        <p:nvSpPr>
          <p:cNvPr id="18" name="Text 16"/>
          <p:cNvSpPr/>
          <p:nvPr/>
        </p:nvSpPr>
        <p:spPr>
          <a:xfrm>
            <a:off x="9791700" y="4181475"/>
            <a:ext cx="2305050" cy="409575"/>
          </a:xfrm>
          <a:prstGeom prst="rect">
            <a:avLst/>
          </a:prstGeom>
          <a:noFill/>
          <a:ln/>
        </p:spPr>
        <p:txBody>
          <a:bodyPr wrap="square" lIns="25400" tIns="25400" rIns="25400" bIns="25400" rtlCol="0" anchor="t">
            <a:normAutofit/>
          </a:bodyPr>
          <a:lstStyle/>
          <a:p>
            <a:pPr marL="0" indent="0" algn="l">
              <a:buNone/>
            </a:pPr>
            <a:r>
              <a:rPr lang="en-US" sz="2400" dirty="0">
                <a:solidFill>
                  <a:srgbClr val="5B6673"/>
                </a:solidFill>
                <a:latin typeface="Calibri" pitchFamily="34" charset="0"/>
                <a:ea typeface="Calibri" pitchFamily="34" charset="-122"/>
                <a:cs typeface="Calibri" pitchFamily="34" charset="-120"/>
              </a:rPr>
              <a:t>Expenses</a:t>
            </a:r>
            <a:endParaRPr lang="en-US" sz="2400" dirty="0"/>
          </a:p>
        </p:txBody>
      </p:sp>
      <p:sp>
        <p:nvSpPr>
          <p:cNvPr id="19" name="Text 17"/>
          <p:cNvSpPr/>
          <p:nvPr/>
        </p:nvSpPr>
        <p:spPr>
          <a:xfrm>
            <a:off x="11887200" y="4181475"/>
            <a:ext cx="5071110" cy="409575"/>
          </a:xfrm>
          <a:prstGeom prst="rect">
            <a:avLst/>
          </a:prstGeom>
          <a:noFill/>
          <a:ln/>
        </p:spPr>
        <p:txBody>
          <a:bodyPr wrap="square" lIns="25400" tIns="25400" rIns="25400" bIns="25400" rtlCol="0" anchor="t">
            <a:normAutofit/>
          </a:bodyPr>
          <a:lstStyle/>
          <a:p>
            <a:pPr marL="0" indent="0" algn="l">
              <a:buNone/>
            </a:pPr>
            <a:r>
              <a:rPr lang="en-US" sz="2400" b="1" dirty="0">
                <a:solidFill>
                  <a:srgbClr val="13294B"/>
                </a:solidFill>
                <a:latin typeface="Calibri" pitchFamily="34" charset="0"/>
                <a:ea typeface="Calibri" pitchFamily="34" charset="-122"/>
                <a:cs typeface="Calibri" pitchFamily="34" charset="-120"/>
              </a:rPr>
              <a:t>$53.9 million</a:t>
            </a:r>
            <a:endParaRPr lang="en-US" sz="2400" dirty="0"/>
          </a:p>
        </p:txBody>
      </p:sp>
      <p:sp>
        <p:nvSpPr>
          <p:cNvPr id="20" name="Text 18"/>
          <p:cNvSpPr/>
          <p:nvPr/>
        </p:nvSpPr>
        <p:spPr>
          <a:xfrm>
            <a:off x="9791700" y="4648200"/>
            <a:ext cx="2305050" cy="409575"/>
          </a:xfrm>
          <a:prstGeom prst="rect">
            <a:avLst/>
          </a:prstGeom>
          <a:noFill/>
          <a:ln/>
        </p:spPr>
        <p:txBody>
          <a:bodyPr wrap="square" lIns="25400" tIns="25400" rIns="25400" bIns="25400" rtlCol="0" anchor="t">
            <a:normAutofit/>
          </a:bodyPr>
          <a:lstStyle/>
          <a:p>
            <a:pPr marL="0" indent="0" algn="l">
              <a:buNone/>
            </a:pPr>
            <a:r>
              <a:rPr lang="en-US" sz="2400" dirty="0">
                <a:solidFill>
                  <a:srgbClr val="5B6673"/>
                </a:solidFill>
                <a:latin typeface="Calibri" pitchFamily="34" charset="0"/>
                <a:ea typeface="Calibri" pitchFamily="34" charset="-122"/>
                <a:cs typeface="Calibri" pitchFamily="34" charset="-120"/>
              </a:rPr>
              <a:t>Net income</a:t>
            </a:r>
            <a:endParaRPr lang="en-US" sz="2400" dirty="0"/>
          </a:p>
        </p:txBody>
      </p:sp>
      <p:sp>
        <p:nvSpPr>
          <p:cNvPr id="21" name="Text 19"/>
          <p:cNvSpPr/>
          <p:nvPr/>
        </p:nvSpPr>
        <p:spPr>
          <a:xfrm>
            <a:off x="11887200" y="4648200"/>
            <a:ext cx="5071110" cy="409575"/>
          </a:xfrm>
          <a:prstGeom prst="rect">
            <a:avLst/>
          </a:prstGeom>
          <a:noFill/>
          <a:ln/>
        </p:spPr>
        <p:txBody>
          <a:bodyPr wrap="square" lIns="25400" tIns="25400" rIns="25400" bIns="25400" rtlCol="0" anchor="t">
            <a:normAutofit/>
          </a:bodyPr>
          <a:lstStyle/>
          <a:p>
            <a:pPr marL="0" indent="0" algn="l">
              <a:buNone/>
            </a:pPr>
            <a:r>
              <a:rPr lang="en-US" sz="2400" b="1" dirty="0">
                <a:solidFill>
                  <a:srgbClr val="13294B"/>
                </a:solidFill>
                <a:latin typeface="Calibri" pitchFamily="34" charset="0"/>
                <a:ea typeface="Calibri" pitchFamily="34" charset="-122"/>
                <a:cs typeface="Calibri" pitchFamily="34" charset="-120"/>
              </a:rPr>
              <a:t>$169,000</a:t>
            </a:r>
            <a:endParaRPr lang="en-US" sz="2400" dirty="0"/>
          </a:p>
        </p:txBody>
      </p:sp>
      <p:sp>
        <p:nvSpPr>
          <p:cNvPr id="22" name="Shape 20"/>
          <p:cNvSpPr/>
          <p:nvPr/>
        </p:nvSpPr>
        <p:spPr>
          <a:xfrm>
            <a:off x="9791700" y="6248995"/>
            <a:ext cx="6705600" cy="19050"/>
          </a:xfrm>
          <a:prstGeom prst="rect">
            <a:avLst/>
          </a:prstGeom>
          <a:solidFill>
            <a:srgbClr val="C9D6E0"/>
          </a:solidFill>
          <a:ln/>
        </p:spPr>
        <p:txBody>
          <a:bodyPr/>
          <a:lstStyle/>
          <a:p>
            <a:endParaRPr lang="en-US"/>
          </a:p>
        </p:txBody>
      </p:sp>
      <p:sp>
        <p:nvSpPr>
          <p:cNvPr id="23" name="Text 21"/>
          <p:cNvSpPr/>
          <p:nvPr/>
        </p:nvSpPr>
        <p:spPr>
          <a:xfrm>
            <a:off x="9791700" y="6534745"/>
            <a:ext cx="6906768" cy="784622"/>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 charting tool for 100 clinicians, even at the low price ($200): about $240,000 a year</a:t>
            </a:r>
            <a:endParaRPr lang="en-US" sz="2100" dirty="0"/>
          </a:p>
        </p:txBody>
      </p:sp>
      <p:sp>
        <p:nvSpPr>
          <p:cNvPr id="24" name="Text 22"/>
          <p:cNvSpPr/>
          <p:nvPr/>
        </p:nvSpPr>
        <p:spPr>
          <a:xfrm>
            <a:off x="9791700" y="7376517"/>
            <a:ext cx="7376160" cy="792361"/>
          </a:xfrm>
          <a:prstGeom prst="rect">
            <a:avLst/>
          </a:prstGeom>
          <a:noFill/>
          <a:ln/>
        </p:spPr>
        <p:txBody>
          <a:bodyPr wrap="square" lIns="25400" tIns="25400" rIns="25400" bIns="25400" rtlCol="0" anchor="t">
            <a:normAutofit/>
          </a:bodyPr>
          <a:lstStyle/>
          <a:p>
            <a:pPr marL="0" indent="0" algn="l">
              <a:lnSpc>
                <a:spcPct val="94286"/>
              </a:lnSpc>
              <a:buNone/>
            </a:pPr>
            <a:r>
              <a:rPr lang="en-US" sz="5400" b="1" dirty="0">
                <a:solidFill>
                  <a:srgbClr val="4B9CD3"/>
                </a:solidFill>
                <a:latin typeface="Cambria" pitchFamily="34" charset="0"/>
                <a:ea typeface="Cambria" pitchFamily="34" charset="-122"/>
                <a:cs typeface="Cambria" pitchFamily="34" charset="-120"/>
              </a:rPr>
              <a:t>142% </a:t>
            </a:r>
            <a:r>
              <a:rPr lang="en-US" sz="2250" dirty="0">
                <a:solidFill>
                  <a:srgbClr val="13294B"/>
                </a:solidFill>
                <a:latin typeface="Calibri" pitchFamily="34" charset="0"/>
                <a:ea typeface="Calibri" pitchFamily="34" charset="-122"/>
                <a:cs typeface="Calibri" pitchFamily="34" charset="-120"/>
              </a:rPr>
              <a:t>of net income</a:t>
            </a:r>
            <a:endParaRPr lang="en-US" sz="5400" dirty="0"/>
          </a:p>
        </p:txBody>
      </p:sp>
      <p:sp>
        <p:nvSpPr>
          <p:cNvPr id="25" name="Text 23"/>
          <p:cNvSpPr/>
          <p:nvPr/>
        </p:nvSpPr>
        <p:spPr>
          <a:xfrm>
            <a:off x="1333500" y="8797528"/>
            <a:ext cx="16089630" cy="632222"/>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 IRS Form 990 via ProPublica Nonprofit Explorer. Net income = total revenue minus total expenses. Package costs are illustrative: $600 and $200 per clinician per month from the previous slide; clinician counts assumed.</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3294B"/>
        </a:solidFill>
        <a:effectLst/>
      </p:bgPr>
    </p:bg>
    <p:spTree>
      <p:nvGrpSpPr>
        <p:cNvPr id="1" name=""/>
        <p:cNvGrpSpPr/>
        <p:nvPr/>
      </p:nvGrpSpPr>
      <p:grpSpPr>
        <a:xfrm>
          <a:off x="0" y="0"/>
          <a:ext cx="0" cy="0"/>
          <a:chOff x="0" y="0"/>
          <a:chExt cx="0" cy="0"/>
        </a:xfrm>
      </p:grpSpPr>
      <p:sp>
        <p:nvSpPr>
          <p:cNvPr id="2" name="Text 0"/>
          <p:cNvSpPr/>
          <p:nvPr/>
        </p:nvSpPr>
        <p:spPr>
          <a:xfrm>
            <a:off x="1333500" y="4640610"/>
            <a:ext cx="17183100" cy="1043880"/>
          </a:xfrm>
          <a:prstGeom prst="rect">
            <a:avLst/>
          </a:prstGeom>
          <a:noFill/>
          <a:ln/>
        </p:spPr>
        <p:txBody>
          <a:bodyPr wrap="square" lIns="25400" tIns="25400" rIns="25400" bIns="25400" rtlCol="0" anchor="t">
            <a:normAutofit/>
          </a:bodyPr>
          <a:lstStyle/>
          <a:p>
            <a:pPr marL="0" indent="0" algn="l">
              <a:lnSpc>
                <a:spcPct val="94286"/>
              </a:lnSpc>
              <a:buNone/>
            </a:pPr>
            <a:r>
              <a:rPr lang="en-US" sz="7200" b="1" dirty="0">
                <a:solidFill>
                  <a:srgbClr val="FFFFFF"/>
                </a:solidFill>
                <a:latin typeface="Cambria" pitchFamily="34" charset="0"/>
                <a:ea typeface="Cambria" pitchFamily="34" charset="-122"/>
                <a:cs typeface="Cambria" pitchFamily="34" charset="-120"/>
              </a:rPr>
              <a:t>What's already in the EHR</a:t>
            </a:r>
            <a:endParaRPr lang="en-US" sz="7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3 · WHAT'S ALREADY IN THE EHR</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Four places AI is already in the EHR</a:t>
            </a:r>
            <a:endParaRPr lang="en-US" sz="4500" dirty="0"/>
          </a:p>
        </p:txBody>
      </p:sp>
      <p:sp>
        <p:nvSpPr>
          <p:cNvPr id="4" name="Text 2"/>
          <p:cNvSpPr/>
          <p:nvPr/>
        </p:nvSpPr>
        <p:spPr>
          <a:xfrm>
            <a:off x="1333500" y="2009775"/>
            <a:ext cx="17183100" cy="371475"/>
          </a:xfrm>
          <a:prstGeom prst="rect">
            <a:avLst/>
          </a:prstGeom>
          <a:noFill/>
          <a:ln/>
        </p:spPr>
        <p:txBody>
          <a:bodyPr wrap="square" lIns="25400" tIns="25400" rIns="25400" bIns="25400" rtlCol="0" anchor="t">
            <a:normAutofit/>
          </a:bodyPr>
          <a:lstStyle/>
          <a:p>
            <a:pPr marL="0" indent="0" algn="l">
              <a:buNone/>
            </a:pPr>
            <a:r>
              <a:rPr lang="en-US" sz="2100" dirty="0">
                <a:solidFill>
                  <a:srgbClr val="5B6673"/>
                </a:solidFill>
                <a:latin typeface="Calibri" pitchFamily="34" charset="0"/>
                <a:ea typeface="Calibri" pitchFamily="34" charset="-122"/>
                <a:cs typeface="Calibri" pitchFamily="34" charset="-120"/>
              </a:rPr>
              <a:t>Roughly in order of how common they are today</a:t>
            </a:r>
            <a:endParaRPr lang="en-US" sz="2100" dirty="0"/>
          </a:p>
        </p:txBody>
      </p:sp>
      <p:sp>
        <p:nvSpPr>
          <p:cNvPr id="5" name="Shape 3"/>
          <p:cNvSpPr/>
          <p:nvPr/>
        </p:nvSpPr>
        <p:spPr>
          <a:xfrm>
            <a:off x="1333500" y="2800350"/>
            <a:ext cx="3676650" cy="6819900"/>
          </a:xfrm>
          <a:prstGeom prst="roundRect">
            <a:avLst>
              <a:gd name="adj" fmla="val 4145"/>
            </a:avLst>
          </a:prstGeom>
          <a:solidFill>
            <a:srgbClr val="EAF3FA"/>
          </a:solidFill>
          <a:ln/>
        </p:spPr>
        <p:txBody>
          <a:bodyPr/>
          <a:lstStyle/>
          <a:p>
            <a:endParaRPr lang="en-US"/>
          </a:p>
        </p:txBody>
      </p:sp>
      <p:sp>
        <p:nvSpPr>
          <p:cNvPr id="6" name="Shape 4"/>
          <p:cNvSpPr/>
          <p:nvPr/>
        </p:nvSpPr>
        <p:spPr>
          <a:xfrm>
            <a:off x="1676400" y="3181350"/>
            <a:ext cx="685800" cy="685800"/>
          </a:xfrm>
          <a:prstGeom prst="ellipse">
            <a:avLst/>
          </a:prstGeom>
          <a:solidFill>
            <a:srgbClr val="4B9CD3"/>
          </a:solidFill>
          <a:ln/>
        </p:spPr>
        <p:txBody>
          <a:bodyPr/>
          <a:lstStyle/>
          <a:p>
            <a:endParaRPr lang="en-US"/>
          </a:p>
        </p:txBody>
      </p:sp>
      <p:sp>
        <p:nvSpPr>
          <p:cNvPr id="7" name="Text 5"/>
          <p:cNvSpPr/>
          <p:nvPr/>
        </p:nvSpPr>
        <p:spPr>
          <a:xfrm>
            <a:off x="1638300" y="3181350"/>
            <a:ext cx="762000" cy="723900"/>
          </a:xfrm>
          <a:prstGeom prst="rect">
            <a:avLst/>
          </a:prstGeom>
          <a:noFill/>
          <a:ln/>
        </p:spPr>
        <p:txBody>
          <a:bodyPr wrap="square" lIns="25400" tIns="25400" rIns="25400" bIns="25400" rtlCol="0" anchor="ctr">
            <a:normAutofit/>
          </a:bodyPr>
          <a:lstStyle/>
          <a:p>
            <a:pPr marL="0" indent="0" algn="ctr">
              <a:buNone/>
            </a:pPr>
            <a:r>
              <a:rPr lang="en-US" sz="2550" b="1" dirty="0">
                <a:solidFill>
                  <a:srgbClr val="FFFFFF"/>
                </a:solidFill>
                <a:latin typeface="Calibri" pitchFamily="34" charset="0"/>
                <a:ea typeface="Calibri" pitchFamily="34" charset="-122"/>
                <a:cs typeface="Calibri" pitchFamily="34" charset="-120"/>
              </a:rPr>
              <a:t>1</a:t>
            </a:r>
            <a:endParaRPr lang="en-US" sz="2550" dirty="0"/>
          </a:p>
        </p:txBody>
      </p:sp>
      <p:sp>
        <p:nvSpPr>
          <p:cNvPr id="8" name="Text 6"/>
          <p:cNvSpPr/>
          <p:nvPr/>
        </p:nvSpPr>
        <p:spPr>
          <a:xfrm>
            <a:off x="1676400" y="4095750"/>
            <a:ext cx="3289935"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Charting</a:t>
            </a:r>
            <a:endParaRPr lang="en-US" sz="3000" dirty="0"/>
          </a:p>
        </p:txBody>
      </p:sp>
      <p:sp>
        <p:nvSpPr>
          <p:cNvPr id="9" name="Text 7"/>
          <p:cNvSpPr/>
          <p:nvPr/>
        </p:nvSpPr>
        <p:spPr>
          <a:xfrm>
            <a:off x="1676400" y="4772025"/>
            <a:ext cx="3080576" cy="1531144"/>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AI listens to the visit and writes the draft note. About two-thirds of Epic hospitals have it.</a:t>
            </a:r>
            <a:endParaRPr lang="en-US" sz="2100" dirty="0"/>
          </a:p>
        </p:txBody>
      </p:sp>
      <p:sp>
        <p:nvSpPr>
          <p:cNvPr id="10" name="Shape 8"/>
          <p:cNvSpPr/>
          <p:nvPr/>
        </p:nvSpPr>
        <p:spPr>
          <a:xfrm>
            <a:off x="5314950" y="2800350"/>
            <a:ext cx="3676650" cy="6819900"/>
          </a:xfrm>
          <a:prstGeom prst="roundRect">
            <a:avLst>
              <a:gd name="adj" fmla="val 4145"/>
            </a:avLst>
          </a:prstGeom>
          <a:solidFill>
            <a:srgbClr val="EAF3FA"/>
          </a:solidFill>
          <a:ln/>
        </p:spPr>
        <p:txBody>
          <a:bodyPr/>
          <a:lstStyle/>
          <a:p>
            <a:endParaRPr lang="en-US"/>
          </a:p>
        </p:txBody>
      </p:sp>
      <p:sp>
        <p:nvSpPr>
          <p:cNvPr id="11" name="Shape 9"/>
          <p:cNvSpPr/>
          <p:nvPr/>
        </p:nvSpPr>
        <p:spPr>
          <a:xfrm>
            <a:off x="5657850" y="3181350"/>
            <a:ext cx="685800" cy="685800"/>
          </a:xfrm>
          <a:prstGeom prst="ellipse">
            <a:avLst/>
          </a:prstGeom>
          <a:solidFill>
            <a:srgbClr val="4B9CD3"/>
          </a:solidFill>
          <a:ln/>
        </p:spPr>
        <p:txBody>
          <a:bodyPr/>
          <a:lstStyle/>
          <a:p>
            <a:endParaRPr lang="en-US"/>
          </a:p>
        </p:txBody>
      </p:sp>
      <p:sp>
        <p:nvSpPr>
          <p:cNvPr id="12" name="Text 10"/>
          <p:cNvSpPr/>
          <p:nvPr/>
        </p:nvSpPr>
        <p:spPr>
          <a:xfrm>
            <a:off x="5619750" y="3181350"/>
            <a:ext cx="762000" cy="723900"/>
          </a:xfrm>
          <a:prstGeom prst="rect">
            <a:avLst/>
          </a:prstGeom>
          <a:noFill/>
          <a:ln/>
        </p:spPr>
        <p:txBody>
          <a:bodyPr wrap="square" lIns="25400" tIns="25400" rIns="25400" bIns="25400" rtlCol="0" anchor="ctr">
            <a:normAutofit/>
          </a:bodyPr>
          <a:lstStyle/>
          <a:p>
            <a:pPr marL="0" indent="0" algn="ctr">
              <a:buNone/>
            </a:pPr>
            <a:r>
              <a:rPr lang="en-US" sz="2550" b="1" dirty="0">
                <a:solidFill>
                  <a:srgbClr val="FFFFFF"/>
                </a:solidFill>
                <a:latin typeface="Calibri" pitchFamily="34" charset="0"/>
                <a:ea typeface="Calibri" pitchFamily="34" charset="-122"/>
                <a:cs typeface="Calibri" pitchFamily="34" charset="-120"/>
              </a:rPr>
              <a:t>2</a:t>
            </a:r>
            <a:endParaRPr lang="en-US" sz="2550" dirty="0"/>
          </a:p>
        </p:txBody>
      </p:sp>
      <p:sp>
        <p:nvSpPr>
          <p:cNvPr id="13" name="Text 11"/>
          <p:cNvSpPr/>
          <p:nvPr/>
        </p:nvSpPr>
        <p:spPr>
          <a:xfrm>
            <a:off x="5657850" y="4095750"/>
            <a:ext cx="3289935"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Risk scores</a:t>
            </a:r>
            <a:endParaRPr lang="en-US" sz="3000" dirty="0"/>
          </a:p>
        </p:txBody>
      </p:sp>
      <p:sp>
        <p:nvSpPr>
          <p:cNvPr id="14" name="Text 12"/>
          <p:cNvSpPr/>
          <p:nvPr/>
        </p:nvSpPr>
        <p:spPr>
          <a:xfrm>
            <a:off x="5657850" y="4772025"/>
            <a:ext cx="3080576" cy="1531144"/>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 prediction model, not a chatbot, rescoring every patient from vitals and labs every few minutes.</a:t>
            </a:r>
            <a:endParaRPr lang="en-US" sz="2100" dirty="0"/>
          </a:p>
        </p:txBody>
      </p:sp>
      <p:sp>
        <p:nvSpPr>
          <p:cNvPr id="15" name="Shape 13"/>
          <p:cNvSpPr/>
          <p:nvPr/>
        </p:nvSpPr>
        <p:spPr>
          <a:xfrm>
            <a:off x="9296400" y="2800350"/>
            <a:ext cx="3676650" cy="6819900"/>
          </a:xfrm>
          <a:prstGeom prst="roundRect">
            <a:avLst>
              <a:gd name="adj" fmla="val 4145"/>
            </a:avLst>
          </a:prstGeom>
          <a:solidFill>
            <a:srgbClr val="EAF3FA"/>
          </a:solidFill>
          <a:ln/>
        </p:spPr>
        <p:txBody>
          <a:bodyPr/>
          <a:lstStyle/>
          <a:p>
            <a:endParaRPr lang="en-US"/>
          </a:p>
        </p:txBody>
      </p:sp>
      <p:sp>
        <p:nvSpPr>
          <p:cNvPr id="16" name="Shape 14"/>
          <p:cNvSpPr/>
          <p:nvPr/>
        </p:nvSpPr>
        <p:spPr>
          <a:xfrm>
            <a:off x="9639300" y="3181350"/>
            <a:ext cx="685800" cy="685800"/>
          </a:xfrm>
          <a:prstGeom prst="ellipse">
            <a:avLst/>
          </a:prstGeom>
          <a:solidFill>
            <a:srgbClr val="4B9CD3"/>
          </a:solidFill>
          <a:ln/>
        </p:spPr>
        <p:txBody>
          <a:bodyPr/>
          <a:lstStyle/>
          <a:p>
            <a:endParaRPr lang="en-US"/>
          </a:p>
        </p:txBody>
      </p:sp>
      <p:sp>
        <p:nvSpPr>
          <p:cNvPr id="17" name="Text 15"/>
          <p:cNvSpPr/>
          <p:nvPr/>
        </p:nvSpPr>
        <p:spPr>
          <a:xfrm>
            <a:off x="9601200" y="3181350"/>
            <a:ext cx="762000" cy="723900"/>
          </a:xfrm>
          <a:prstGeom prst="rect">
            <a:avLst/>
          </a:prstGeom>
          <a:noFill/>
          <a:ln/>
        </p:spPr>
        <p:txBody>
          <a:bodyPr wrap="square" lIns="25400" tIns="25400" rIns="25400" bIns="25400" rtlCol="0" anchor="ctr">
            <a:normAutofit/>
          </a:bodyPr>
          <a:lstStyle/>
          <a:p>
            <a:pPr marL="0" indent="0" algn="ctr">
              <a:buNone/>
            </a:pPr>
            <a:r>
              <a:rPr lang="en-US" sz="2550" b="1" dirty="0">
                <a:solidFill>
                  <a:srgbClr val="FFFFFF"/>
                </a:solidFill>
                <a:latin typeface="Calibri" pitchFamily="34" charset="0"/>
                <a:ea typeface="Calibri" pitchFamily="34" charset="-122"/>
                <a:cs typeface="Calibri" pitchFamily="34" charset="-120"/>
              </a:rPr>
              <a:t>3</a:t>
            </a:r>
            <a:endParaRPr lang="en-US" sz="2550" dirty="0"/>
          </a:p>
        </p:txBody>
      </p:sp>
      <p:sp>
        <p:nvSpPr>
          <p:cNvPr id="18" name="Text 16"/>
          <p:cNvSpPr/>
          <p:nvPr/>
        </p:nvSpPr>
        <p:spPr>
          <a:xfrm>
            <a:off x="9639300" y="4095750"/>
            <a:ext cx="3080576" cy="933450"/>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Chart summaries</a:t>
            </a:r>
            <a:endParaRPr lang="en-US" sz="3000" dirty="0"/>
          </a:p>
        </p:txBody>
      </p:sp>
      <p:sp>
        <p:nvSpPr>
          <p:cNvPr id="19" name="Text 17"/>
          <p:cNvSpPr/>
          <p:nvPr/>
        </p:nvSpPr>
        <p:spPr>
          <a:xfrm>
            <a:off x="9639300" y="4772025"/>
            <a:ext cx="3080576" cy="1157883"/>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Generative AI reads the whole record and tells you what changed.</a:t>
            </a:r>
            <a:endParaRPr lang="en-US" sz="2100" dirty="0"/>
          </a:p>
        </p:txBody>
      </p:sp>
      <p:sp>
        <p:nvSpPr>
          <p:cNvPr id="20" name="Shape 18"/>
          <p:cNvSpPr/>
          <p:nvPr/>
        </p:nvSpPr>
        <p:spPr>
          <a:xfrm>
            <a:off x="13277850" y="2800350"/>
            <a:ext cx="3676650" cy="6819900"/>
          </a:xfrm>
          <a:prstGeom prst="roundRect">
            <a:avLst>
              <a:gd name="adj" fmla="val 4145"/>
            </a:avLst>
          </a:prstGeom>
          <a:solidFill>
            <a:srgbClr val="EAF3FA"/>
          </a:solidFill>
          <a:ln/>
        </p:spPr>
        <p:txBody>
          <a:bodyPr/>
          <a:lstStyle/>
          <a:p>
            <a:endParaRPr lang="en-US"/>
          </a:p>
        </p:txBody>
      </p:sp>
      <p:sp>
        <p:nvSpPr>
          <p:cNvPr id="21" name="Shape 19"/>
          <p:cNvSpPr/>
          <p:nvPr/>
        </p:nvSpPr>
        <p:spPr>
          <a:xfrm>
            <a:off x="13620750" y="3181350"/>
            <a:ext cx="685800" cy="685800"/>
          </a:xfrm>
          <a:prstGeom prst="ellipse">
            <a:avLst/>
          </a:prstGeom>
          <a:solidFill>
            <a:srgbClr val="4B9CD3"/>
          </a:solidFill>
          <a:ln/>
        </p:spPr>
        <p:txBody>
          <a:bodyPr/>
          <a:lstStyle/>
          <a:p>
            <a:endParaRPr lang="en-US"/>
          </a:p>
        </p:txBody>
      </p:sp>
      <p:sp>
        <p:nvSpPr>
          <p:cNvPr id="22" name="Text 20"/>
          <p:cNvSpPr/>
          <p:nvPr/>
        </p:nvSpPr>
        <p:spPr>
          <a:xfrm>
            <a:off x="13582650" y="3181350"/>
            <a:ext cx="762000" cy="723900"/>
          </a:xfrm>
          <a:prstGeom prst="rect">
            <a:avLst/>
          </a:prstGeom>
          <a:noFill/>
          <a:ln/>
        </p:spPr>
        <p:txBody>
          <a:bodyPr wrap="square" lIns="25400" tIns="25400" rIns="25400" bIns="25400" rtlCol="0" anchor="ctr">
            <a:normAutofit/>
          </a:bodyPr>
          <a:lstStyle/>
          <a:p>
            <a:pPr marL="0" indent="0" algn="ctr">
              <a:buNone/>
            </a:pPr>
            <a:r>
              <a:rPr lang="en-US" sz="2550" b="1" dirty="0">
                <a:solidFill>
                  <a:srgbClr val="FFFFFF"/>
                </a:solidFill>
                <a:latin typeface="Calibri" pitchFamily="34" charset="0"/>
                <a:ea typeface="Calibri" pitchFamily="34" charset="-122"/>
                <a:cs typeface="Calibri" pitchFamily="34" charset="-120"/>
              </a:rPr>
              <a:t>4</a:t>
            </a:r>
            <a:endParaRPr lang="en-US" sz="2550" dirty="0"/>
          </a:p>
        </p:txBody>
      </p:sp>
      <p:sp>
        <p:nvSpPr>
          <p:cNvPr id="23" name="Text 21"/>
          <p:cNvSpPr/>
          <p:nvPr/>
        </p:nvSpPr>
        <p:spPr>
          <a:xfrm>
            <a:off x="13620750" y="4095750"/>
            <a:ext cx="3080576" cy="933450"/>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Patient messages</a:t>
            </a:r>
            <a:endParaRPr lang="en-US" sz="3000" dirty="0"/>
          </a:p>
        </p:txBody>
      </p:sp>
      <p:sp>
        <p:nvSpPr>
          <p:cNvPr id="24" name="Text 22"/>
          <p:cNvSpPr/>
          <p:nvPr/>
        </p:nvSpPr>
        <p:spPr>
          <a:xfrm>
            <a:off x="13620750" y="4765301"/>
            <a:ext cx="3080576" cy="1157883"/>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AI drafts replies to portal messages. Chatbots answer patients directly.</a:t>
            </a:r>
            <a:endParaRPr lang="en-US" sz="2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3 · WHAT'S ALREADY IN THE EHR</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1. Charting: how the AI note tools work</a:t>
            </a:r>
            <a:endParaRPr lang="en-US" sz="4500" dirty="0"/>
          </a:p>
        </p:txBody>
      </p:sp>
      <p:sp>
        <p:nvSpPr>
          <p:cNvPr id="4" name="Shape 2"/>
          <p:cNvSpPr/>
          <p:nvPr/>
        </p:nvSpPr>
        <p:spPr>
          <a:xfrm>
            <a:off x="2471738" y="2428875"/>
            <a:ext cx="914400" cy="914400"/>
          </a:xfrm>
          <a:prstGeom prst="ellipse">
            <a:avLst/>
          </a:prstGeom>
          <a:solidFill>
            <a:srgbClr val="4B9CD3"/>
          </a:solidFill>
          <a:ln/>
        </p:spPr>
        <p:txBody>
          <a:bodyPr/>
          <a:lstStyle/>
          <a:p>
            <a:endParaRPr lang="en-US"/>
          </a:p>
        </p:txBody>
      </p:sp>
      <p:sp>
        <p:nvSpPr>
          <p:cNvPr id="5" name="Text 3"/>
          <p:cNvSpPr/>
          <p:nvPr/>
        </p:nvSpPr>
        <p:spPr>
          <a:xfrm>
            <a:off x="2433638" y="2428875"/>
            <a:ext cx="990600" cy="952500"/>
          </a:xfrm>
          <a:prstGeom prst="rect">
            <a:avLst/>
          </a:prstGeom>
          <a:noFill/>
          <a:ln/>
        </p:spPr>
        <p:txBody>
          <a:bodyPr wrap="square" lIns="25400" tIns="25400" rIns="25400" bIns="25400" rtlCol="0" anchor="ctr">
            <a:normAutofit/>
          </a:bodyPr>
          <a:lstStyle/>
          <a:p>
            <a:pPr marL="0" indent="0" algn="ctr">
              <a:buNone/>
            </a:pPr>
            <a:r>
              <a:rPr lang="en-US" sz="3000" b="1" dirty="0">
                <a:solidFill>
                  <a:srgbClr val="FFFFFF"/>
                </a:solidFill>
                <a:latin typeface="Calibri" pitchFamily="34" charset="0"/>
                <a:ea typeface="Calibri" pitchFamily="34" charset="-122"/>
                <a:cs typeface="Calibri" pitchFamily="34" charset="-120"/>
              </a:rPr>
              <a:t>1</a:t>
            </a:r>
            <a:endParaRPr lang="en-US" sz="3000" dirty="0"/>
          </a:p>
        </p:txBody>
      </p:sp>
      <p:sp>
        <p:nvSpPr>
          <p:cNvPr id="6" name="Text 4"/>
          <p:cNvSpPr/>
          <p:nvPr/>
        </p:nvSpPr>
        <p:spPr>
          <a:xfrm>
            <a:off x="2529483" y="3533775"/>
            <a:ext cx="798761" cy="457200"/>
          </a:xfrm>
          <a:prstGeom prst="rect">
            <a:avLst/>
          </a:prstGeom>
          <a:noFill/>
          <a:ln/>
        </p:spPr>
        <p:txBody>
          <a:bodyPr wrap="square" lIns="25400" tIns="25400" rIns="25400" bIns="25400" rtlCol="0" anchor="t">
            <a:normAutofit/>
          </a:bodyPr>
          <a:lstStyle/>
          <a:p>
            <a:pPr marL="0" indent="0" algn="ctr">
              <a:buNone/>
            </a:pPr>
            <a:r>
              <a:rPr lang="en-US" sz="2850" b="1" dirty="0">
                <a:solidFill>
                  <a:srgbClr val="13294B"/>
                </a:solidFill>
                <a:latin typeface="Cambria" pitchFamily="34" charset="0"/>
                <a:ea typeface="Cambria" pitchFamily="34" charset="-122"/>
                <a:cs typeface="Cambria" pitchFamily="34" charset="-120"/>
              </a:rPr>
              <a:t>Talk</a:t>
            </a:r>
            <a:endParaRPr lang="en-US" sz="2850" dirty="0"/>
          </a:p>
        </p:txBody>
      </p:sp>
      <p:sp>
        <p:nvSpPr>
          <p:cNvPr id="7" name="Text 5"/>
          <p:cNvSpPr/>
          <p:nvPr/>
        </p:nvSpPr>
        <p:spPr>
          <a:xfrm>
            <a:off x="1285637" y="4143375"/>
            <a:ext cx="3286601" cy="784622"/>
          </a:xfrm>
          <a:prstGeom prst="rect">
            <a:avLst/>
          </a:prstGeom>
          <a:noFill/>
          <a:ln/>
        </p:spPr>
        <p:txBody>
          <a:bodyPr wrap="square" lIns="25400" tIns="25400" rIns="25400" bIns="25400" rtlCol="0" anchor="t">
            <a:normAutofit/>
          </a:bodyPr>
          <a:lstStyle/>
          <a:p>
            <a:pPr marL="0" indent="0" algn="ctr">
              <a:lnSpc>
                <a:spcPct val="112000"/>
              </a:lnSpc>
              <a:buNone/>
            </a:pPr>
            <a:r>
              <a:rPr lang="en-US" sz="2100" dirty="0">
                <a:solidFill>
                  <a:srgbClr val="13294B"/>
                </a:solidFill>
                <a:latin typeface="Calibri" pitchFamily="34" charset="0"/>
                <a:ea typeface="Calibri" pitchFamily="34" charset="-122"/>
                <a:cs typeface="Calibri" pitchFamily="34" charset="-120"/>
              </a:rPr>
              <a:t>You and the patient talk. The device listens.</a:t>
            </a:r>
            <a:endParaRPr lang="en-US" sz="2100" dirty="0"/>
          </a:p>
        </p:txBody>
      </p:sp>
      <p:sp>
        <p:nvSpPr>
          <p:cNvPr id="8" name="Text 6"/>
          <p:cNvSpPr/>
          <p:nvPr/>
        </p:nvSpPr>
        <p:spPr>
          <a:xfrm>
            <a:off x="4676775" y="2428875"/>
            <a:ext cx="647700" cy="952500"/>
          </a:xfrm>
          <a:prstGeom prst="rect">
            <a:avLst/>
          </a:prstGeom>
          <a:noFill/>
          <a:ln/>
        </p:spPr>
        <p:txBody>
          <a:bodyPr wrap="square" lIns="25400" tIns="25400" rIns="25400" bIns="25400" rtlCol="0" anchor="ctr">
            <a:normAutofit/>
          </a:bodyPr>
          <a:lstStyle/>
          <a:p>
            <a:pPr marL="0" indent="0" algn="ctr">
              <a:buNone/>
            </a:pPr>
            <a:r>
              <a:rPr lang="en-US" sz="3600" dirty="0">
                <a:solidFill>
                  <a:srgbClr val="C9D6E0"/>
                </a:solidFill>
                <a:latin typeface="Calibri" pitchFamily="34" charset="0"/>
                <a:ea typeface="Calibri" pitchFamily="34" charset="-122"/>
                <a:cs typeface="Calibri" pitchFamily="34" charset="-120"/>
              </a:rPr>
              <a:t>→</a:t>
            </a:r>
            <a:endParaRPr lang="en-US" sz="3600" dirty="0"/>
          </a:p>
        </p:txBody>
      </p:sp>
      <p:sp>
        <p:nvSpPr>
          <p:cNvPr id="9" name="Shape 7"/>
          <p:cNvSpPr/>
          <p:nvPr/>
        </p:nvSpPr>
        <p:spPr>
          <a:xfrm>
            <a:off x="6615113" y="2428875"/>
            <a:ext cx="914400" cy="914400"/>
          </a:xfrm>
          <a:prstGeom prst="ellipse">
            <a:avLst/>
          </a:prstGeom>
          <a:solidFill>
            <a:srgbClr val="4B9CD3"/>
          </a:solidFill>
          <a:ln/>
        </p:spPr>
        <p:txBody>
          <a:bodyPr/>
          <a:lstStyle/>
          <a:p>
            <a:endParaRPr lang="en-US"/>
          </a:p>
        </p:txBody>
      </p:sp>
      <p:sp>
        <p:nvSpPr>
          <p:cNvPr id="10" name="Text 8"/>
          <p:cNvSpPr/>
          <p:nvPr/>
        </p:nvSpPr>
        <p:spPr>
          <a:xfrm>
            <a:off x="6577013" y="2428875"/>
            <a:ext cx="990600" cy="952500"/>
          </a:xfrm>
          <a:prstGeom prst="rect">
            <a:avLst/>
          </a:prstGeom>
          <a:noFill/>
          <a:ln/>
        </p:spPr>
        <p:txBody>
          <a:bodyPr wrap="square" lIns="25400" tIns="25400" rIns="25400" bIns="25400" rtlCol="0" anchor="ctr">
            <a:normAutofit/>
          </a:bodyPr>
          <a:lstStyle/>
          <a:p>
            <a:pPr marL="0" indent="0" algn="ctr">
              <a:buNone/>
            </a:pPr>
            <a:r>
              <a:rPr lang="en-US" sz="3000" b="1" dirty="0">
                <a:solidFill>
                  <a:srgbClr val="FFFFFF"/>
                </a:solidFill>
                <a:latin typeface="Calibri" pitchFamily="34" charset="0"/>
                <a:ea typeface="Calibri" pitchFamily="34" charset="-122"/>
                <a:cs typeface="Calibri" pitchFamily="34" charset="-120"/>
              </a:rPr>
              <a:t>2</a:t>
            </a:r>
            <a:endParaRPr lang="en-US" sz="3000" dirty="0"/>
          </a:p>
        </p:txBody>
      </p:sp>
      <p:sp>
        <p:nvSpPr>
          <p:cNvPr id="11" name="Text 9"/>
          <p:cNvSpPr/>
          <p:nvPr/>
        </p:nvSpPr>
        <p:spPr>
          <a:xfrm>
            <a:off x="6604248" y="3533775"/>
            <a:ext cx="936129" cy="457200"/>
          </a:xfrm>
          <a:prstGeom prst="rect">
            <a:avLst/>
          </a:prstGeom>
          <a:noFill/>
          <a:ln/>
        </p:spPr>
        <p:txBody>
          <a:bodyPr wrap="square" lIns="25400" tIns="25400" rIns="25400" bIns="25400" rtlCol="0" anchor="t">
            <a:normAutofit/>
          </a:bodyPr>
          <a:lstStyle/>
          <a:p>
            <a:pPr marL="0" indent="0" algn="ctr">
              <a:buNone/>
            </a:pPr>
            <a:r>
              <a:rPr lang="en-US" sz="2850" b="1" dirty="0">
                <a:solidFill>
                  <a:srgbClr val="13294B"/>
                </a:solidFill>
                <a:latin typeface="Cambria" pitchFamily="34" charset="0"/>
                <a:ea typeface="Cambria" pitchFamily="34" charset="-122"/>
                <a:cs typeface="Cambria" pitchFamily="34" charset="-120"/>
              </a:rPr>
              <a:t>Draft</a:t>
            </a:r>
            <a:endParaRPr lang="en-US" sz="2850" dirty="0"/>
          </a:p>
        </p:txBody>
      </p:sp>
      <p:sp>
        <p:nvSpPr>
          <p:cNvPr id="12" name="Text 10"/>
          <p:cNvSpPr/>
          <p:nvPr/>
        </p:nvSpPr>
        <p:spPr>
          <a:xfrm>
            <a:off x="5783089" y="4143375"/>
            <a:ext cx="2578447" cy="411361"/>
          </a:xfrm>
          <a:prstGeom prst="rect">
            <a:avLst/>
          </a:prstGeom>
          <a:noFill/>
          <a:ln/>
        </p:spPr>
        <p:txBody>
          <a:bodyPr wrap="square" lIns="25400" tIns="25400" rIns="25400" bIns="25400" rtlCol="0" anchor="t">
            <a:normAutofit/>
          </a:bodyPr>
          <a:lstStyle/>
          <a:p>
            <a:pPr marL="0" indent="0" algn="ctr">
              <a:lnSpc>
                <a:spcPct val="112000"/>
              </a:lnSpc>
              <a:buNone/>
            </a:pPr>
            <a:r>
              <a:rPr lang="en-US" sz="2100" dirty="0">
                <a:solidFill>
                  <a:srgbClr val="13294B"/>
                </a:solidFill>
                <a:latin typeface="Calibri" pitchFamily="34" charset="0"/>
                <a:ea typeface="Calibri" pitchFamily="34" charset="-122"/>
                <a:cs typeface="Calibri" pitchFamily="34" charset="-120"/>
              </a:rPr>
              <a:t>AI writes a draft note.</a:t>
            </a:r>
            <a:endParaRPr lang="en-US" sz="2100" dirty="0"/>
          </a:p>
        </p:txBody>
      </p:sp>
      <p:sp>
        <p:nvSpPr>
          <p:cNvPr id="13" name="Text 11"/>
          <p:cNvSpPr/>
          <p:nvPr/>
        </p:nvSpPr>
        <p:spPr>
          <a:xfrm>
            <a:off x="8820150" y="2428875"/>
            <a:ext cx="647700" cy="952500"/>
          </a:xfrm>
          <a:prstGeom prst="rect">
            <a:avLst/>
          </a:prstGeom>
          <a:noFill/>
          <a:ln/>
        </p:spPr>
        <p:txBody>
          <a:bodyPr wrap="square" lIns="25400" tIns="25400" rIns="25400" bIns="25400" rtlCol="0" anchor="ctr">
            <a:normAutofit/>
          </a:bodyPr>
          <a:lstStyle/>
          <a:p>
            <a:pPr marL="0" indent="0" algn="ctr">
              <a:buNone/>
            </a:pPr>
            <a:r>
              <a:rPr lang="en-US" sz="3600" dirty="0">
                <a:solidFill>
                  <a:srgbClr val="C9D6E0"/>
                </a:solidFill>
                <a:latin typeface="Calibri" pitchFamily="34" charset="0"/>
                <a:ea typeface="Calibri" pitchFamily="34" charset="-122"/>
                <a:cs typeface="Calibri" pitchFamily="34" charset="-120"/>
              </a:rPr>
              <a:t>→</a:t>
            </a:r>
            <a:endParaRPr lang="en-US" sz="3600" dirty="0"/>
          </a:p>
        </p:txBody>
      </p:sp>
      <p:sp>
        <p:nvSpPr>
          <p:cNvPr id="14" name="Shape 12"/>
          <p:cNvSpPr/>
          <p:nvPr/>
        </p:nvSpPr>
        <p:spPr>
          <a:xfrm>
            <a:off x="10758488" y="2428875"/>
            <a:ext cx="914400" cy="914400"/>
          </a:xfrm>
          <a:prstGeom prst="ellipse">
            <a:avLst/>
          </a:prstGeom>
          <a:solidFill>
            <a:srgbClr val="13294B"/>
          </a:solidFill>
          <a:ln/>
        </p:spPr>
        <p:txBody>
          <a:bodyPr/>
          <a:lstStyle/>
          <a:p>
            <a:endParaRPr lang="en-US"/>
          </a:p>
        </p:txBody>
      </p:sp>
      <p:sp>
        <p:nvSpPr>
          <p:cNvPr id="15" name="Text 13"/>
          <p:cNvSpPr/>
          <p:nvPr/>
        </p:nvSpPr>
        <p:spPr>
          <a:xfrm>
            <a:off x="10720388" y="2428875"/>
            <a:ext cx="990600" cy="952500"/>
          </a:xfrm>
          <a:prstGeom prst="rect">
            <a:avLst/>
          </a:prstGeom>
          <a:noFill/>
          <a:ln/>
        </p:spPr>
        <p:txBody>
          <a:bodyPr wrap="square" lIns="25400" tIns="25400" rIns="25400" bIns="25400" rtlCol="0" anchor="ctr">
            <a:normAutofit/>
          </a:bodyPr>
          <a:lstStyle/>
          <a:p>
            <a:pPr marL="0" indent="0" algn="ctr">
              <a:buNone/>
            </a:pPr>
            <a:r>
              <a:rPr lang="en-US" sz="3000" b="1" dirty="0">
                <a:solidFill>
                  <a:srgbClr val="FFFFFF"/>
                </a:solidFill>
                <a:latin typeface="Calibri" pitchFamily="34" charset="0"/>
                <a:ea typeface="Calibri" pitchFamily="34" charset="-122"/>
                <a:cs typeface="Calibri" pitchFamily="34" charset="-120"/>
              </a:rPr>
              <a:t>3</a:t>
            </a:r>
            <a:endParaRPr lang="en-US" sz="3000" dirty="0"/>
          </a:p>
        </p:txBody>
      </p:sp>
      <p:sp>
        <p:nvSpPr>
          <p:cNvPr id="16" name="Text 14"/>
          <p:cNvSpPr/>
          <p:nvPr/>
        </p:nvSpPr>
        <p:spPr>
          <a:xfrm>
            <a:off x="10677823" y="3533775"/>
            <a:ext cx="1075730" cy="457200"/>
          </a:xfrm>
          <a:prstGeom prst="rect">
            <a:avLst/>
          </a:prstGeom>
          <a:noFill/>
          <a:ln/>
        </p:spPr>
        <p:txBody>
          <a:bodyPr wrap="square" lIns="25400" tIns="25400" rIns="25400" bIns="25400" rtlCol="0" anchor="t">
            <a:normAutofit/>
          </a:bodyPr>
          <a:lstStyle/>
          <a:p>
            <a:pPr marL="0" indent="0" algn="ctr">
              <a:buNone/>
            </a:pPr>
            <a:r>
              <a:rPr lang="en-US" sz="2850" b="1" dirty="0">
                <a:solidFill>
                  <a:srgbClr val="13294B"/>
                </a:solidFill>
                <a:latin typeface="Cambria" pitchFamily="34" charset="0"/>
                <a:ea typeface="Cambria" pitchFamily="34" charset="-122"/>
                <a:cs typeface="Cambria" pitchFamily="34" charset="-120"/>
              </a:rPr>
              <a:t>Check</a:t>
            </a:r>
            <a:endParaRPr lang="en-US" sz="2850" dirty="0"/>
          </a:p>
        </p:txBody>
      </p:sp>
      <p:sp>
        <p:nvSpPr>
          <p:cNvPr id="17" name="Text 15"/>
          <p:cNvSpPr/>
          <p:nvPr/>
        </p:nvSpPr>
        <p:spPr>
          <a:xfrm>
            <a:off x="9795175" y="4143375"/>
            <a:ext cx="2840876" cy="411361"/>
          </a:xfrm>
          <a:prstGeom prst="rect">
            <a:avLst/>
          </a:prstGeom>
          <a:noFill/>
          <a:ln/>
        </p:spPr>
        <p:txBody>
          <a:bodyPr wrap="square" lIns="25400" tIns="25400" rIns="25400" bIns="25400" rtlCol="0" anchor="t">
            <a:normAutofit/>
          </a:bodyPr>
          <a:lstStyle/>
          <a:p>
            <a:pPr marL="0" indent="0" algn="ctr">
              <a:lnSpc>
                <a:spcPct val="112000"/>
              </a:lnSpc>
              <a:buNone/>
            </a:pPr>
            <a:r>
              <a:rPr lang="en-US" sz="2100" dirty="0">
                <a:solidFill>
                  <a:srgbClr val="13294B"/>
                </a:solidFill>
                <a:latin typeface="Calibri" pitchFamily="34" charset="0"/>
                <a:ea typeface="Calibri" pitchFamily="34" charset="-122"/>
                <a:cs typeface="Calibri" pitchFamily="34" charset="-120"/>
              </a:rPr>
              <a:t>You read it, fix it, sign it.</a:t>
            </a:r>
            <a:endParaRPr lang="en-US" sz="2100" dirty="0"/>
          </a:p>
        </p:txBody>
      </p:sp>
      <p:sp>
        <p:nvSpPr>
          <p:cNvPr id="18" name="Text 16"/>
          <p:cNvSpPr/>
          <p:nvPr/>
        </p:nvSpPr>
        <p:spPr>
          <a:xfrm>
            <a:off x="12963525" y="2428875"/>
            <a:ext cx="647700" cy="952500"/>
          </a:xfrm>
          <a:prstGeom prst="rect">
            <a:avLst/>
          </a:prstGeom>
          <a:noFill/>
          <a:ln/>
        </p:spPr>
        <p:txBody>
          <a:bodyPr wrap="square" lIns="25400" tIns="25400" rIns="25400" bIns="25400" rtlCol="0" anchor="ctr">
            <a:normAutofit/>
          </a:bodyPr>
          <a:lstStyle/>
          <a:p>
            <a:pPr marL="0" indent="0" algn="ctr">
              <a:buNone/>
            </a:pPr>
            <a:r>
              <a:rPr lang="en-US" sz="3600" dirty="0">
                <a:solidFill>
                  <a:srgbClr val="C9D6E0"/>
                </a:solidFill>
                <a:latin typeface="Calibri" pitchFamily="34" charset="0"/>
                <a:ea typeface="Calibri" pitchFamily="34" charset="-122"/>
                <a:cs typeface="Calibri" pitchFamily="34" charset="-120"/>
              </a:rPr>
              <a:t>→</a:t>
            </a:r>
            <a:endParaRPr lang="en-US" sz="3600" dirty="0"/>
          </a:p>
        </p:txBody>
      </p:sp>
      <p:sp>
        <p:nvSpPr>
          <p:cNvPr id="19" name="Shape 17"/>
          <p:cNvSpPr/>
          <p:nvPr/>
        </p:nvSpPr>
        <p:spPr>
          <a:xfrm>
            <a:off x="14901863" y="2428875"/>
            <a:ext cx="914400" cy="914400"/>
          </a:xfrm>
          <a:prstGeom prst="ellipse">
            <a:avLst/>
          </a:prstGeom>
          <a:solidFill>
            <a:srgbClr val="4B9CD3"/>
          </a:solidFill>
          <a:ln/>
        </p:spPr>
        <p:txBody>
          <a:bodyPr/>
          <a:lstStyle/>
          <a:p>
            <a:endParaRPr lang="en-US"/>
          </a:p>
        </p:txBody>
      </p:sp>
      <p:sp>
        <p:nvSpPr>
          <p:cNvPr id="20" name="Text 18"/>
          <p:cNvSpPr/>
          <p:nvPr/>
        </p:nvSpPr>
        <p:spPr>
          <a:xfrm>
            <a:off x="14863762" y="2428875"/>
            <a:ext cx="990600" cy="952500"/>
          </a:xfrm>
          <a:prstGeom prst="rect">
            <a:avLst/>
          </a:prstGeom>
          <a:noFill/>
          <a:ln/>
        </p:spPr>
        <p:txBody>
          <a:bodyPr wrap="square" lIns="25400" tIns="25400" rIns="25400" bIns="25400" rtlCol="0" anchor="ctr">
            <a:normAutofit/>
          </a:bodyPr>
          <a:lstStyle/>
          <a:p>
            <a:pPr marL="0" indent="0" algn="ctr">
              <a:buNone/>
            </a:pPr>
            <a:r>
              <a:rPr lang="en-US" sz="3000" b="1" dirty="0">
                <a:solidFill>
                  <a:srgbClr val="FFFFFF"/>
                </a:solidFill>
                <a:latin typeface="Calibri" pitchFamily="34" charset="0"/>
                <a:ea typeface="Calibri" pitchFamily="34" charset="-122"/>
                <a:cs typeface="Calibri" pitchFamily="34" charset="-120"/>
              </a:rPr>
              <a:t>4</a:t>
            </a:r>
            <a:endParaRPr lang="en-US" sz="3000" dirty="0"/>
          </a:p>
        </p:txBody>
      </p:sp>
      <p:sp>
        <p:nvSpPr>
          <p:cNvPr id="21" name="Text 19"/>
          <p:cNvSpPr/>
          <p:nvPr/>
        </p:nvSpPr>
        <p:spPr>
          <a:xfrm>
            <a:off x="15012442" y="3533775"/>
            <a:ext cx="693241" cy="457200"/>
          </a:xfrm>
          <a:prstGeom prst="rect">
            <a:avLst/>
          </a:prstGeom>
          <a:noFill/>
          <a:ln/>
        </p:spPr>
        <p:txBody>
          <a:bodyPr wrap="square" lIns="25400" tIns="25400" rIns="25400" bIns="25400" rtlCol="0" anchor="t">
            <a:normAutofit/>
          </a:bodyPr>
          <a:lstStyle/>
          <a:p>
            <a:pPr marL="0" indent="0" algn="ctr">
              <a:buNone/>
            </a:pPr>
            <a:r>
              <a:rPr lang="en-US" sz="2850" b="1" dirty="0">
                <a:solidFill>
                  <a:srgbClr val="13294B"/>
                </a:solidFill>
                <a:latin typeface="Cambria" pitchFamily="34" charset="0"/>
                <a:ea typeface="Cambria" pitchFamily="34" charset="-122"/>
                <a:cs typeface="Cambria" pitchFamily="34" charset="-120"/>
              </a:rPr>
              <a:t>File</a:t>
            </a:r>
            <a:endParaRPr lang="en-US" sz="2850" dirty="0"/>
          </a:p>
        </p:txBody>
      </p:sp>
      <p:sp>
        <p:nvSpPr>
          <p:cNvPr id="22" name="Text 20"/>
          <p:cNvSpPr/>
          <p:nvPr/>
        </p:nvSpPr>
        <p:spPr>
          <a:xfrm>
            <a:off x="14207855" y="4143375"/>
            <a:ext cx="2302267" cy="411361"/>
          </a:xfrm>
          <a:prstGeom prst="rect">
            <a:avLst/>
          </a:prstGeom>
          <a:noFill/>
          <a:ln/>
        </p:spPr>
        <p:txBody>
          <a:bodyPr wrap="square" lIns="25400" tIns="25400" rIns="25400" bIns="25400" rtlCol="0" anchor="t">
            <a:normAutofit/>
          </a:bodyPr>
          <a:lstStyle/>
          <a:p>
            <a:pPr marL="0" indent="0" algn="ctr">
              <a:lnSpc>
                <a:spcPct val="112000"/>
              </a:lnSpc>
              <a:buNone/>
            </a:pPr>
            <a:r>
              <a:rPr lang="en-US" sz="2100" dirty="0">
                <a:solidFill>
                  <a:srgbClr val="13294B"/>
                </a:solidFill>
                <a:latin typeface="Calibri" pitchFamily="34" charset="0"/>
                <a:ea typeface="Calibri" pitchFamily="34" charset="-122"/>
                <a:cs typeface="Calibri" pitchFamily="34" charset="-120"/>
              </a:rPr>
              <a:t>It goes in the chart.</a:t>
            </a:r>
            <a:endParaRPr lang="en-US" sz="2100" dirty="0"/>
          </a:p>
        </p:txBody>
      </p:sp>
      <p:sp>
        <p:nvSpPr>
          <p:cNvPr id="23" name="Text 21"/>
          <p:cNvSpPr/>
          <p:nvPr/>
        </p:nvSpPr>
        <p:spPr>
          <a:xfrm>
            <a:off x="1333500" y="5575697"/>
            <a:ext cx="8277225" cy="990600"/>
          </a:xfrm>
          <a:prstGeom prst="rect">
            <a:avLst/>
          </a:prstGeom>
          <a:noFill/>
          <a:ln/>
        </p:spPr>
        <p:txBody>
          <a:bodyPr wrap="square" lIns="25400" tIns="25400" rIns="25400" bIns="25400" rtlCol="0" anchor="t">
            <a:normAutofit/>
          </a:bodyPr>
          <a:lstStyle/>
          <a:p>
            <a:pPr marL="0" indent="0" algn="l">
              <a:lnSpc>
                <a:spcPct val="85470"/>
              </a:lnSpc>
              <a:buNone/>
            </a:pPr>
            <a:r>
              <a:rPr lang="en-US" sz="7500" b="1" dirty="0">
                <a:solidFill>
                  <a:srgbClr val="4B9CD3"/>
                </a:solidFill>
                <a:latin typeface="Cambria" pitchFamily="34" charset="0"/>
                <a:ea typeface="Cambria" pitchFamily="34" charset="-122"/>
                <a:cs typeface="Cambria" pitchFamily="34" charset="-120"/>
              </a:rPr>
              <a:t>14 min</a:t>
            </a:r>
            <a:endParaRPr lang="en-US" sz="7500" dirty="0"/>
          </a:p>
        </p:txBody>
      </p:sp>
      <p:sp>
        <p:nvSpPr>
          <p:cNvPr id="24" name="Text 22"/>
          <p:cNvSpPr/>
          <p:nvPr/>
        </p:nvSpPr>
        <p:spPr>
          <a:xfrm>
            <a:off x="1333500" y="6642497"/>
            <a:ext cx="8277225" cy="423863"/>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a day saved per clinician at Cleveland Clinic</a:t>
            </a:r>
            <a:endParaRPr lang="en-US" sz="2250" dirty="0"/>
          </a:p>
        </p:txBody>
      </p:sp>
      <p:sp>
        <p:nvSpPr>
          <p:cNvPr id="25" name="Text 23"/>
          <p:cNvSpPr/>
          <p:nvPr/>
        </p:nvSpPr>
        <p:spPr>
          <a:xfrm>
            <a:off x="9429750" y="5575697"/>
            <a:ext cx="8277225" cy="990600"/>
          </a:xfrm>
          <a:prstGeom prst="rect">
            <a:avLst/>
          </a:prstGeom>
          <a:noFill/>
          <a:ln/>
        </p:spPr>
        <p:txBody>
          <a:bodyPr wrap="square" lIns="25400" tIns="25400" rIns="25400" bIns="25400" rtlCol="0" anchor="t">
            <a:normAutofit/>
          </a:bodyPr>
          <a:lstStyle/>
          <a:p>
            <a:pPr marL="0" indent="0" algn="l">
              <a:lnSpc>
                <a:spcPct val="85470"/>
              </a:lnSpc>
              <a:buNone/>
            </a:pPr>
            <a:r>
              <a:rPr lang="en-US" sz="7500" b="1" dirty="0">
                <a:solidFill>
                  <a:srgbClr val="4B9CD3"/>
                </a:solidFill>
                <a:latin typeface="Cambria" pitchFamily="34" charset="0"/>
                <a:ea typeface="Cambria" pitchFamily="34" charset="-122"/>
                <a:cs typeface="Cambria" pitchFamily="34" charset="-120"/>
              </a:rPr>
              <a:t>27%</a:t>
            </a:r>
            <a:endParaRPr lang="en-US" sz="7500" dirty="0"/>
          </a:p>
        </p:txBody>
      </p:sp>
      <p:sp>
        <p:nvSpPr>
          <p:cNvPr id="26" name="Text 24"/>
          <p:cNvSpPr/>
          <p:nvPr/>
        </p:nvSpPr>
        <p:spPr>
          <a:xfrm>
            <a:off x="9429750" y="6642497"/>
            <a:ext cx="8277225" cy="423863"/>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less time in notes per visit at Intermountain Health</a:t>
            </a:r>
            <a:endParaRPr lang="en-US" sz="2250" dirty="0"/>
          </a:p>
        </p:txBody>
      </p:sp>
      <p:sp>
        <p:nvSpPr>
          <p:cNvPr id="27" name="Text 25"/>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AHA Center for Health Innovation, Apr 2026. Both figures are mostly physician data; nursing results are just starting to be published.</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3 · WHAT'S ALREADY IN THE EHR</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lnSpcReduction="10000"/>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2. Risk scores:</a:t>
            </a:r>
            <a:endParaRPr lang="en-US" sz="4500" dirty="0"/>
          </a:p>
        </p:txBody>
      </p:sp>
      <p:sp>
        <p:nvSpPr>
          <p:cNvPr id="4" name="Shape 2"/>
          <p:cNvSpPr/>
          <p:nvPr/>
        </p:nvSpPr>
        <p:spPr>
          <a:xfrm>
            <a:off x="3327350" y="2428875"/>
            <a:ext cx="914400" cy="914400"/>
          </a:xfrm>
          <a:prstGeom prst="ellipse">
            <a:avLst/>
          </a:prstGeom>
          <a:solidFill>
            <a:srgbClr val="4B9CD3"/>
          </a:solidFill>
          <a:ln/>
        </p:spPr>
        <p:txBody>
          <a:bodyPr/>
          <a:lstStyle/>
          <a:p>
            <a:endParaRPr lang="en-US"/>
          </a:p>
        </p:txBody>
      </p:sp>
      <p:sp>
        <p:nvSpPr>
          <p:cNvPr id="5" name="Text 3"/>
          <p:cNvSpPr/>
          <p:nvPr/>
        </p:nvSpPr>
        <p:spPr>
          <a:xfrm>
            <a:off x="3289250" y="2428875"/>
            <a:ext cx="990600" cy="952500"/>
          </a:xfrm>
          <a:prstGeom prst="rect">
            <a:avLst/>
          </a:prstGeom>
          <a:noFill/>
          <a:ln/>
        </p:spPr>
        <p:txBody>
          <a:bodyPr wrap="square" lIns="25400" tIns="25400" rIns="25400" bIns="25400" rtlCol="0" anchor="ctr">
            <a:normAutofit/>
          </a:bodyPr>
          <a:lstStyle/>
          <a:p>
            <a:pPr marL="0" indent="0" algn="ctr">
              <a:buNone/>
            </a:pPr>
            <a:r>
              <a:rPr lang="en-US" sz="3000" b="1" dirty="0">
                <a:solidFill>
                  <a:srgbClr val="FFFFFF"/>
                </a:solidFill>
                <a:latin typeface="Calibri" pitchFamily="34" charset="0"/>
                <a:ea typeface="Calibri" pitchFamily="34" charset="-122"/>
                <a:cs typeface="Calibri" pitchFamily="34" charset="-120"/>
              </a:rPr>
              <a:t>1</a:t>
            </a:r>
            <a:endParaRPr lang="en-US" sz="3000" dirty="0"/>
          </a:p>
        </p:txBody>
      </p:sp>
      <p:sp>
        <p:nvSpPr>
          <p:cNvPr id="6" name="Text 4"/>
          <p:cNvSpPr/>
          <p:nvPr/>
        </p:nvSpPr>
        <p:spPr>
          <a:xfrm>
            <a:off x="2365839" y="3533775"/>
            <a:ext cx="2837274" cy="457200"/>
          </a:xfrm>
          <a:prstGeom prst="rect">
            <a:avLst/>
          </a:prstGeom>
          <a:noFill/>
          <a:ln/>
        </p:spPr>
        <p:txBody>
          <a:bodyPr wrap="square" lIns="25400" tIns="25400" rIns="25400" bIns="25400" rtlCol="0" anchor="t">
            <a:normAutofit/>
          </a:bodyPr>
          <a:lstStyle/>
          <a:p>
            <a:pPr marL="0" indent="0" algn="ctr">
              <a:buNone/>
            </a:pPr>
            <a:r>
              <a:rPr lang="en-US" sz="2850" b="1" dirty="0">
                <a:solidFill>
                  <a:srgbClr val="13294B"/>
                </a:solidFill>
                <a:latin typeface="Cambria" pitchFamily="34" charset="0"/>
                <a:ea typeface="Cambria" pitchFamily="34" charset="-122"/>
                <a:cs typeface="Cambria" pitchFamily="34" charset="-120"/>
              </a:rPr>
              <a:t>Reads the chart</a:t>
            </a:r>
            <a:endParaRPr lang="en-US" sz="2850" dirty="0"/>
          </a:p>
        </p:txBody>
      </p:sp>
      <p:sp>
        <p:nvSpPr>
          <p:cNvPr id="7" name="Text 5"/>
          <p:cNvSpPr/>
          <p:nvPr/>
        </p:nvSpPr>
        <p:spPr>
          <a:xfrm>
            <a:off x="1259968" y="4143375"/>
            <a:ext cx="5049164" cy="784622"/>
          </a:xfrm>
          <a:prstGeom prst="rect">
            <a:avLst/>
          </a:prstGeom>
          <a:noFill/>
          <a:ln/>
        </p:spPr>
        <p:txBody>
          <a:bodyPr wrap="square" lIns="25400" tIns="25400" rIns="25400" bIns="25400" rtlCol="0" anchor="t">
            <a:normAutofit/>
          </a:bodyPr>
          <a:lstStyle/>
          <a:p>
            <a:pPr marL="0" indent="0" algn="ctr">
              <a:lnSpc>
                <a:spcPct val="112000"/>
              </a:lnSpc>
              <a:buNone/>
            </a:pPr>
            <a:r>
              <a:rPr lang="en-US" sz="2100" dirty="0">
                <a:solidFill>
                  <a:srgbClr val="13294B"/>
                </a:solidFill>
                <a:latin typeface="Calibri" pitchFamily="34" charset="0"/>
                <a:ea typeface="Calibri" pitchFamily="34" charset="-122"/>
                <a:cs typeface="Calibri" pitchFamily="34" charset="-120"/>
              </a:rPr>
              <a:t>Vitals, labs and your assessments, as you enter them.</a:t>
            </a:r>
            <a:endParaRPr lang="en-US" sz="2100" dirty="0"/>
          </a:p>
        </p:txBody>
      </p:sp>
      <p:sp>
        <p:nvSpPr>
          <p:cNvPr id="8" name="Shape 6"/>
          <p:cNvSpPr/>
          <p:nvPr/>
        </p:nvSpPr>
        <p:spPr>
          <a:xfrm>
            <a:off x="8686651" y="2428875"/>
            <a:ext cx="914400" cy="914400"/>
          </a:xfrm>
          <a:prstGeom prst="ellipse">
            <a:avLst/>
          </a:prstGeom>
          <a:solidFill>
            <a:srgbClr val="4B9CD3"/>
          </a:solidFill>
          <a:ln/>
        </p:spPr>
        <p:txBody>
          <a:bodyPr/>
          <a:lstStyle/>
          <a:p>
            <a:endParaRPr lang="en-US"/>
          </a:p>
        </p:txBody>
      </p:sp>
      <p:sp>
        <p:nvSpPr>
          <p:cNvPr id="9" name="Text 7"/>
          <p:cNvSpPr/>
          <p:nvPr/>
        </p:nvSpPr>
        <p:spPr>
          <a:xfrm>
            <a:off x="8648551" y="2428875"/>
            <a:ext cx="990600" cy="952500"/>
          </a:xfrm>
          <a:prstGeom prst="rect">
            <a:avLst/>
          </a:prstGeom>
          <a:noFill/>
          <a:ln/>
        </p:spPr>
        <p:txBody>
          <a:bodyPr wrap="square" lIns="25400" tIns="25400" rIns="25400" bIns="25400" rtlCol="0" anchor="ctr">
            <a:normAutofit/>
          </a:bodyPr>
          <a:lstStyle/>
          <a:p>
            <a:pPr marL="0" indent="0" algn="ctr">
              <a:buNone/>
            </a:pPr>
            <a:r>
              <a:rPr lang="en-US" sz="3000" b="1" dirty="0">
                <a:solidFill>
                  <a:srgbClr val="FFFFFF"/>
                </a:solidFill>
                <a:latin typeface="Calibri" pitchFamily="34" charset="0"/>
                <a:ea typeface="Calibri" pitchFamily="34" charset="-122"/>
                <a:cs typeface="Calibri" pitchFamily="34" charset="-120"/>
              </a:rPr>
              <a:t>2</a:t>
            </a:r>
            <a:endParaRPr lang="en-US" sz="3000" dirty="0"/>
          </a:p>
        </p:txBody>
      </p:sp>
      <p:sp>
        <p:nvSpPr>
          <p:cNvPr id="10" name="Text 8"/>
          <p:cNvSpPr/>
          <p:nvPr/>
        </p:nvSpPr>
        <p:spPr>
          <a:xfrm>
            <a:off x="8327417" y="3533775"/>
            <a:ext cx="1633017" cy="457200"/>
          </a:xfrm>
          <a:prstGeom prst="rect">
            <a:avLst/>
          </a:prstGeom>
          <a:noFill/>
          <a:ln/>
        </p:spPr>
        <p:txBody>
          <a:bodyPr wrap="square" lIns="25400" tIns="25400" rIns="25400" bIns="25400" rtlCol="0" anchor="t">
            <a:normAutofit/>
          </a:bodyPr>
          <a:lstStyle/>
          <a:p>
            <a:pPr marL="0" indent="0" algn="ctr">
              <a:buNone/>
            </a:pPr>
            <a:r>
              <a:rPr lang="en-US" sz="2850" b="1" dirty="0">
                <a:solidFill>
                  <a:srgbClr val="13294B"/>
                </a:solidFill>
                <a:latin typeface="Cambria" pitchFamily="34" charset="0"/>
                <a:ea typeface="Cambria" pitchFamily="34" charset="-122"/>
                <a:cs typeface="Cambria" pitchFamily="34" charset="-120"/>
              </a:rPr>
              <a:t>Rescores</a:t>
            </a:r>
            <a:endParaRPr lang="en-US" sz="2850" dirty="0"/>
          </a:p>
        </p:txBody>
      </p:sp>
      <p:sp>
        <p:nvSpPr>
          <p:cNvPr id="11" name="Text 9"/>
          <p:cNvSpPr/>
          <p:nvPr/>
        </p:nvSpPr>
        <p:spPr>
          <a:xfrm>
            <a:off x="6619267" y="4143375"/>
            <a:ext cx="5049317" cy="784622"/>
          </a:xfrm>
          <a:prstGeom prst="rect">
            <a:avLst/>
          </a:prstGeom>
          <a:noFill/>
          <a:ln/>
        </p:spPr>
        <p:txBody>
          <a:bodyPr wrap="square" lIns="25400" tIns="25400" rIns="25400" bIns="25400" rtlCol="0" anchor="t">
            <a:normAutofit/>
          </a:bodyPr>
          <a:lstStyle/>
          <a:p>
            <a:pPr marL="0" indent="0" algn="ctr">
              <a:lnSpc>
                <a:spcPct val="112000"/>
              </a:lnSpc>
              <a:buNone/>
            </a:pPr>
            <a:r>
              <a:rPr lang="en-US" sz="2100" dirty="0">
                <a:solidFill>
                  <a:srgbClr val="13294B"/>
                </a:solidFill>
                <a:latin typeface="Calibri" pitchFamily="34" charset="0"/>
                <a:ea typeface="Calibri" pitchFamily="34" charset="-122"/>
                <a:cs typeface="Calibri" pitchFamily="34" charset="-120"/>
              </a:rPr>
              <a:t>A 0-to-100 risk number, recalculated about every 15 minutes.</a:t>
            </a:r>
            <a:endParaRPr lang="en-US" sz="2100" dirty="0"/>
          </a:p>
        </p:txBody>
      </p:sp>
      <p:sp>
        <p:nvSpPr>
          <p:cNvPr id="12" name="Shape 10"/>
          <p:cNvSpPr/>
          <p:nvPr/>
        </p:nvSpPr>
        <p:spPr>
          <a:xfrm>
            <a:off x="14046101" y="2428875"/>
            <a:ext cx="914400" cy="914400"/>
          </a:xfrm>
          <a:prstGeom prst="ellipse">
            <a:avLst/>
          </a:prstGeom>
          <a:solidFill>
            <a:srgbClr val="4B9CD3"/>
          </a:solidFill>
          <a:ln/>
        </p:spPr>
        <p:txBody>
          <a:bodyPr/>
          <a:lstStyle/>
          <a:p>
            <a:endParaRPr lang="en-US"/>
          </a:p>
        </p:txBody>
      </p:sp>
      <p:sp>
        <p:nvSpPr>
          <p:cNvPr id="13" name="Text 11"/>
          <p:cNvSpPr/>
          <p:nvPr/>
        </p:nvSpPr>
        <p:spPr>
          <a:xfrm>
            <a:off x="14008001" y="2428875"/>
            <a:ext cx="990600" cy="952500"/>
          </a:xfrm>
          <a:prstGeom prst="rect">
            <a:avLst/>
          </a:prstGeom>
          <a:noFill/>
          <a:ln/>
        </p:spPr>
        <p:txBody>
          <a:bodyPr wrap="square" lIns="25400" tIns="25400" rIns="25400" bIns="25400" rtlCol="0" anchor="ctr">
            <a:normAutofit/>
          </a:bodyPr>
          <a:lstStyle/>
          <a:p>
            <a:pPr marL="0" indent="0" algn="ctr">
              <a:buNone/>
            </a:pPr>
            <a:r>
              <a:rPr lang="en-US" sz="3000" b="1" dirty="0">
                <a:solidFill>
                  <a:srgbClr val="FFFFFF"/>
                </a:solidFill>
                <a:latin typeface="Calibri" pitchFamily="34" charset="0"/>
                <a:ea typeface="Calibri" pitchFamily="34" charset="-122"/>
                <a:cs typeface="Calibri" pitchFamily="34" charset="-120"/>
              </a:rPr>
              <a:t>3</a:t>
            </a:r>
            <a:endParaRPr lang="en-US" sz="3000" dirty="0"/>
          </a:p>
        </p:txBody>
      </p:sp>
      <p:sp>
        <p:nvSpPr>
          <p:cNvPr id="14" name="Text 12"/>
          <p:cNvSpPr/>
          <p:nvPr/>
        </p:nvSpPr>
        <p:spPr>
          <a:xfrm>
            <a:off x="14035683" y="3533775"/>
            <a:ext cx="935385" cy="457200"/>
          </a:xfrm>
          <a:prstGeom prst="rect">
            <a:avLst/>
          </a:prstGeom>
          <a:noFill/>
          <a:ln/>
        </p:spPr>
        <p:txBody>
          <a:bodyPr wrap="square" lIns="25400" tIns="25400" rIns="25400" bIns="25400" rtlCol="0" anchor="t">
            <a:normAutofit/>
          </a:bodyPr>
          <a:lstStyle/>
          <a:p>
            <a:pPr marL="0" indent="0" algn="ctr">
              <a:buNone/>
            </a:pPr>
            <a:r>
              <a:rPr lang="en-US" sz="2850" b="1" dirty="0">
                <a:solidFill>
                  <a:srgbClr val="13294B"/>
                </a:solidFill>
                <a:latin typeface="Cambria" pitchFamily="34" charset="0"/>
                <a:ea typeface="Cambria" pitchFamily="34" charset="-122"/>
                <a:cs typeface="Cambria" pitchFamily="34" charset="-120"/>
              </a:rPr>
              <a:t>Flags</a:t>
            </a:r>
            <a:endParaRPr lang="en-US" sz="2850" dirty="0"/>
          </a:p>
        </p:txBody>
      </p:sp>
      <p:sp>
        <p:nvSpPr>
          <p:cNvPr id="15" name="Text 13"/>
          <p:cNvSpPr/>
          <p:nvPr/>
        </p:nvSpPr>
        <p:spPr>
          <a:xfrm>
            <a:off x="11978717" y="4143375"/>
            <a:ext cx="5049317" cy="784622"/>
          </a:xfrm>
          <a:prstGeom prst="rect">
            <a:avLst/>
          </a:prstGeom>
          <a:noFill/>
          <a:ln/>
        </p:spPr>
        <p:txBody>
          <a:bodyPr wrap="square" lIns="25400" tIns="25400" rIns="25400" bIns="25400" rtlCol="0" anchor="t">
            <a:normAutofit/>
          </a:bodyPr>
          <a:lstStyle/>
          <a:p>
            <a:pPr marL="0" indent="0" algn="ctr">
              <a:lnSpc>
                <a:spcPct val="112000"/>
              </a:lnSpc>
              <a:buNone/>
            </a:pPr>
            <a:r>
              <a:rPr lang="en-US" sz="2100" dirty="0">
                <a:solidFill>
                  <a:srgbClr val="13294B"/>
                </a:solidFill>
                <a:latin typeface="Calibri" pitchFamily="34" charset="0"/>
                <a:ea typeface="Calibri" pitchFamily="34" charset="-122"/>
                <a:cs typeface="Calibri" pitchFamily="34" charset="-120"/>
              </a:rPr>
              <a:t>Patients above a threshold are flagged for nurse review.</a:t>
            </a:r>
            <a:endParaRPr lang="en-US" sz="2100" dirty="0"/>
          </a:p>
        </p:txBody>
      </p:sp>
      <p:sp>
        <p:nvSpPr>
          <p:cNvPr id="16" name="Text 14"/>
          <p:cNvSpPr/>
          <p:nvPr/>
        </p:nvSpPr>
        <p:spPr>
          <a:xfrm>
            <a:off x="1333500" y="5575697"/>
            <a:ext cx="8277225" cy="990600"/>
          </a:xfrm>
          <a:prstGeom prst="rect">
            <a:avLst/>
          </a:prstGeom>
          <a:noFill/>
          <a:ln/>
        </p:spPr>
        <p:txBody>
          <a:bodyPr wrap="square" lIns="25400" tIns="25400" rIns="25400" bIns="25400" rtlCol="0" anchor="t">
            <a:normAutofit/>
          </a:bodyPr>
          <a:lstStyle/>
          <a:p>
            <a:pPr marL="0" indent="0" algn="l">
              <a:lnSpc>
                <a:spcPct val="85470"/>
              </a:lnSpc>
              <a:buNone/>
            </a:pPr>
            <a:r>
              <a:rPr lang="en-US" sz="7500" b="1" dirty="0">
                <a:solidFill>
                  <a:srgbClr val="4B9CD3"/>
                </a:solidFill>
                <a:latin typeface="Cambria" pitchFamily="34" charset="0"/>
                <a:ea typeface="Cambria" pitchFamily="34" charset="-122"/>
                <a:cs typeface="Cambria" pitchFamily="34" charset="-120"/>
              </a:rPr>
              <a:t>18%</a:t>
            </a:r>
            <a:endParaRPr lang="en-US" sz="7500" dirty="0"/>
          </a:p>
        </p:txBody>
      </p:sp>
      <p:sp>
        <p:nvSpPr>
          <p:cNvPr id="17" name="Text 15"/>
          <p:cNvSpPr/>
          <p:nvPr/>
        </p:nvSpPr>
        <p:spPr>
          <a:xfrm>
            <a:off x="1333500" y="6642497"/>
            <a:ext cx="7750492" cy="809625"/>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fewer in-hospital deaths when Epic's deterioration alerts went straight to critical-care teams (11 hospitals, 2026)</a:t>
            </a:r>
            <a:endParaRPr lang="en-US" sz="2250" dirty="0"/>
          </a:p>
        </p:txBody>
      </p:sp>
      <p:sp>
        <p:nvSpPr>
          <p:cNvPr id="18" name="Text 16"/>
          <p:cNvSpPr/>
          <p:nvPr/>
        </p:nvSpPr>
        <p:spPr>
          <a:xfrm>
            <a:off x="9429750" y="5575697"/>
            <a:ext cx="8277225" cy="990600"/>
          </a:xfrm>
          <a:prstGeom prst="rect">
            <a:avLst/>
          </a:prstGeom>
          <a:noFill/>
          <a:ln/>
        </p:spPr>
        <p:txBody>
          <a:bodyPr wrap="square" lIns="25400" tIns="25400" rIns="25400" bIns="25400" rtlCol="0" anchor="t">
            <a:normAutofit/>
          </a:bodyPr>
          <a:lstStyle/>
          <a:p>
            <a:pPr marL="0" indent="0" algn="l">
              <a:lnSpc>
                <a:spcPct val="85470"/>
              </a:lnSpc>
              <a:buNone/>
            </a:pPr>
            <a:r>
              <a:rPr lang="en-US" sz="7500" b="1" dirty="0">
                <a:solidFill>
                  <a:srgbClr val="4B9CD3"/>
                </a:solidFill>
                <a:latin typeface="Cambria" pitchFamily="34" charset="0"/>
                <a:ea typeface="Cambria" pitchFamily="34" charset="-122"/>
                <a:cs typeface="Cambria" pitchFamily="34" charset="-120"/>
              </a:rPr>
              <a:t>2 of 3</a:t>
            </a:r>
            <a:endParaRPr lang="en-US" sz="7500" dirty="0"/>
          </a:p>
        </p:txBody>
      </p:sp>
      <p:sp>
        <p:nvSpPr>
          <p:cNvPr id="19" name="Text 17"/>
          <p:cNvSpPr/>
          <p:nvPr/>
        </p:nvSpPr>
        <p:spPr>
          <a:xfrm>
            <a:off x="9429750" y="6642497"/>
            <a:ext cx="7750492" cy="809625"/>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sepsis cases missed by Epic's older sepsis alert at Michigan, even though it flagged nearly 1 in 5 of all admitted patients</a:t>
            </a:r>
            <a:endParaRPr lang="en-US" sz="2250" dirty="0"/>
          </a:p>
        </p:txBody>
      </p:sp>
      <p:sp>
        <p:nvSpPr>
          <p:cNvPr id="20" name="Text 18"/>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NEJM AI, July 2026 (Epic Deterioration Index); Wong et al., JAMA Intern Med 2021 (Epic Sepsis Model).</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3 · WHAT'S ALREADY IN THE EHR</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3. Chart summaries: what they leave out</a:t>
            </a:r>
            <a:endParaRPr lang="en-US" sz="4500" dirty="0"/>
          </a:p>
        </p:txBody>
      </p:sp>
      <p:sp>
        <p:nvSpPr>
          <p:cNvPr id="4" name="Text 2"/>
          <p:cNvSpPr/>
          <p:nvPr/>
        </p:nvSpPr>
        <p:spPr>
          <a:xfrm>
            <a:off x="1333500" y="2581275"/>
            <a:ext cx="8277225" cy="1181100"/>
          </a:xfrm>
          <a:prstGeom prst="rect">
            <a:avLst/>
          </a:prstGeom>
          <a:noFill/>
          <a:ln/>
        </p:spPr>
        <p:txBody>
          <a:bodyPr wrap="square" lIns="25400" tIns="25400" rIns="25400" bIns="25400" rtlCol="0" anchor="t">
            <a:normAutofit/>
          </a:bodyPr>
          <a:lstStyle/>
          <a:p>
            <a:pPr marL="0" indent="0" algn="l">
              <a:lnSpc>
                <a:spcPct val="85106"/>
              </a:lnSpc>
              <a:buNone/>
            </a:pPr>
            <a:r>
              <a:rPr lang="en-US" sz="9000" b="1" dirty="0">
                <a:solidFill>
                  <a:srgbClr val="4B9CD3"/>
                </a:solidFill>
                <a:latin typeface="Cambria" pitchFamily="34" charset="0"/>
                <a:ea typeface="Cambria" pitchFamily="34" charset="-122"/>
                <a:cs typeface="Cambria" pitchFamily="34" charset="-120"/>
              </a:rPr>
              <a:t>46 of 208</a:t>
            </a:r>
            <a:endParaRPr lang="en-US" sz="9000" dirty="0"/>
          </a:p>
        </p:txBody>
      </p:sp>
      <p:sp>
        <p:nvSpPr>
          <p:cNvPr id="5" name="Text 3"/>
          <p:cNvSpPr/>
          <p:nvPr/>
        </p:nvSpPr>
        <p:spPr>
          <a:xfrm>
            <a:off x="1333500" y="3857625"/>
            <a:ext cx="8277225" cy="449461"/>
          </a:xfrm>
          <a:prstGeom prst="rect">
            <a:avLst/>
          </a:prstGeom>
          <a:noFill/>
          <a:ln/>
        </p:spPr>
        <p:txBody>
          <a:bodyPr wrap="square" lIns="25400" tIns="25400" rIns="25400" bIns="25400" rtlCol="0" anchor="t">
            <a:normAutofit/>
          </a:bodyPr>
          <a:lstStyle/>
          <a:p>
            <a:pPr marL="0" indent="0" algn="l">
              <a:lnSpc>
                <a:spcPct val="110769"/>
              </a:lnSpc>
              <a:buNone/>
            </a:pPr>
            <a:r>
              <a:rPr lang="en-US" sz="2400" dirty="0">
                <a:solidFill>
                  <a:srgbClr val="13294B"/>
                </a:solidFill>
                <a:latin typeface="Calibri" pitchFamily="34" charset="0"/>
                <a:ea typeface="Calibri" pitchFamily="34" charset="-122"/>
                <a:cs typeface="Calibri" pitchFamily="34" charset="-120"/>
              </a:rPr>
              <a:t>AI summaries were missing something important</a:t>
            </a:r>
            <a:endParaRPr lang="en-US" sz="2400" dirty="0"/>
          </a:p>
        </p:txBody>
      </p:sp>
      <p:sp>
        <p:nvSpPr>
          <p:cNvPr id="6" name="Text 4"/>
          <p:cNvSpPr/>
          <p:nvPr/>
        </p:nvSpPr>
        <p:spPr>
          <a:xfrm>
            <a:off x="9429750" y="2581275"/>
            <a:ext cx="8277225" cy="1181100"/>
          </a:xfrm>
          <a:prstGeom prst="rect">
            <a:avLst/>
          </a:prstGeom>
          <a:noFill/>
          <a:ln/>
        </p:spPr>
        <p:txBody>
          <a:bodyPr wrap="square" lIns="25400" tIns="25400" rIns="25400" bIns="25400" rtlCol="0" anchor="t">
            <a:normAutofit/>
          </a:bodyPr>
          <a:lstStyle/>
          <a:p>
            <a:pPr marL="0" indent="0" algn="l">
              <a:lnSpc>
                <a:spcPct val="85106"/>
              </a:lnSpc>
              <a:buNone/>
            </a:pPr>
            <a:r>
              <a:rPr lang="en-US" sz="9000" b="1" dirty="0">
                <a:solidFill>
                  <a:srgbClr val="4B9CD3"/>
                </a:solidFill>
                <a:latin typeface="Cambria" pitchFamily="34" charset="0"/>
                <a:ea typeface="Cambria" pitchFamily="34" charset="-122"/>
                <a:cs typeface="Cambria" pitchFamily="34" charset="-120"/>
              </a:rPr>
              <a:t>5 of 208</a:t>
            </a:r>
            <a:endParaRPr lang="en-US" sz="9000" dirty="0"/>
          </a:p>
        </p:txBody>
      </p:sp>
      <p:sp>
        <p:nvSpPr>
          <p:cNvPr id="7" name="Text 5"/>
          <p:cNvSpPr/>
          <p:nvPr/>
        </p:nvSpPr>
        <p:spPr>
          <a:xfrm>
            <a:off x="9429750" y="3857625"/>
            <a:ext cx="8277225" cy="449461"/>
          </a:xfrm>
          <a:prstGeom prst="rect">
            <a:avLst/>
          </a:prstGeom>
          <a:noFill/>
          <a:ln/>
        </p:spPr>
        <p:txBody>
          <a:bodyPr wrap="square" lIns="25400" tIns="25400" rIns="25400" bIns="25400" rtlCol="0" anchor="t">
            <a:normAutofit/>
          </a:bodyPr>
          <a:lstStyle/>
          <a:p>
            <a:pPr marL="0" indent="0" algn="l">
              <a:lnSpc>
                <a:spcPct val="110769"/>
              </a:lnSpc>
              <a:buNone/>
            </a:pPr>
            <a:r>
              <a:rPr lang="en-US" sz="2400" dirty="0">
                <a:solidFill>
                  <a:srgbClr val="13294B"/>
                </a:solidFill>
                <a:latin typeface="Calibri" pitchFamily="34" charset="0"/>
                <a:ea typeface="Calibri" pitchFamily="34" charset="-122"/>
                <a:cs typeface="Calibri" pitchFamily="34" charset="-120"/>
              </a:rPr>
              <a:t>made something up</a:t>
            </a:r>
            <a:endParaRPr lang="en-US" sz="2400" dirty="0"/>
          </a:p>
        </p:txBody>
      </p:sp>
      <p:sp>
        <p:nvSpPr>
          <p:cNvPr id="8" name="Shape 6"/>
          <p:cNvSpPr/>
          <p:nvPr/>
        </p:nvSpPr>
        <p:spPr>
          <a:xfrm>
            <a:off x="1333500" y="4954786"/>
            <a:ext cx="15621000" cy="2141190"/>
          </a:xfrm>
          <a:prstGeom prst="roundRect">
            <a:avLst>
              <a:gd name="adj" fmla="val 7118"/>
            </a:avLst>
          </a:prstGeom>
          <a:solidFill>
            <a:srgbClr val="EAF3FA"/>
          </a:solidFill>
          <a:ln/>
        </p:spPr>
        <p:txBody>
          <a:bodyPr/>
          <a:lstStyle/>
          <a:p>
            <a:endParaRPr lang="en-US"/>
          </a:p>
        </p:txBody>
      </p:sp>
      <p:sp>
        <p:nvSpPr>
          <p:cNvPr id="9" name="Text 7"/>
          <p:cNvSpPr/>
          <p:nvPr/>
        </p:nvSpPr>
        <p:spPr>
          <a:xfrm>
            <a:off x="1790700" y="5335786"/>
            <a:ext cx="15147798" cy="83820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The summaries link back to the original notes so you can double-check. Stanford's data chief expects people to click those links for about a month, then stop.</a:t>
            </a:r>
            <a:endParaRPr lang="en-US" sz="2250" dirty="0"/>
          </a:p>
        </p:txBody>
      </p:sp>
      <p:sp>
        <p:nvSpPr>
          <p:cNvPr id="10" name="Text 8"/>
          <p:cNvSpPr/>
          <p:nvPr/>
        </p:nvSpPr>
        <p:spPr>
          <a:xfrm>
            <a:off x="1790700" y="6288286"/>
            <a:ext cx="16177260"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b="1" dirty="0">
                <a:solidFill>
                  <a:srgbClr val="13294B"/>
                </a:solidFill>
                <a:latin typeface="Calibri" pitchFamily="34" charset="0"/>
                <a:ea typeface="Calibri" pitchFamily="34" charset="-122"/>
                <a:cs typeface="Calibri" pitchFamily="34" charset="-120"/>
              </a:rPr>
              <a:t>The risk is less that the AI is wrong than that people stop checking.</a:t>
            </a:r>
            <a:endParaRPr lang="en-US" sz="2400" dirty="0"/>
          </a:p>
        </p:txBody>
      </p:sp>
      <p:sp>
        <p:nvSpPr>
          <p:cNvPr id="11" name="Text 9"/>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UC San Diego study of Epic AI summaries; STAT, Aug 20, 2026. Epic delivers 50 million summaries a month.</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3 · WHAT'S ALREADY IN THE EHR</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3. Chart summaries: ChatGPT is now inside Epic</a:t>
            </a:r>
            <a:endParaRPr lang="en-US" sz="4500" dirty="0"/>
          </a:p>
        </p:txBody>
      </p:sp>
      <p:sp>
        <p:nvSpPr>
          <p:cNvPr id="4" name="Text 2"/>
          <p:cNvSpPr/>
          <p:nvPr/>
        </p:nvSpPr>
        <p:spPr>
          <a:xfrm>
            <a:off x="1333500" y="2581275"/>
            <a:ext cx="5392311" cy="1085850"/>
          </a:xfrm>
          <a:prstGeom prst="rect">
            <a:avLst/>
          </a:prstGeom>
          <a:noFill/>
          <a:ln/>
        </p:spPr>
        <p:txBody>
          <a:bodyPr wrap="square" lIns="25400" tIns="25400" rIns="25400" bIns="25400" rtlCol="0" anchor="t">
            <a:normAutofit/>
          </a:bodyPr>
          <a:lstStyle/>
          <a:p>
            <a:pPr marL="0" indent="0" algn="l">
              <a:lnSpc>
                <a:spcPct val="85271"/>
              </a:lnSpc>
              <a:buNone/>
            </a:pPr>
            <a:r>
              <a:rPr lang="en-US" sz="8250" b="1" dirty="0">
                <a:solidFill>
                  <a:srgbClr val="4B9CD3"/>
                </a:solidFill>
                <a:latin typeface="Cambria" pitchFamily="34" charset="0"/>
                <a:ea typeface="Cambria" pitchFamily="34" charset="-122"/>
                <a:cs typeface="Cambria" pitchFamily="34" charset="-120"/>
              </a:rPr>
              <a:t>4,363</a:t>
            </a:r>
            <a:endParaRPr lang="en-US" sz="8250" dirty="0"/>
          </a:p>
        </p:txBody>
      </p:sp>
      <p:sp>
        <p:nvSpPr>
          <p:cNvPr id="5" name="Text 3"/>
          <p:cNvSpPr/>
          <p:nvPr/>
        </p:nvSpPr>
        <p:spPr>
          <a:xfrm>
            <a:off x="1333500" y="3762375"/>
            <a:ext cx="5392311" cy="423863"/>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ratings by physicians</a:t>
            </a:r>
            <a:endParaRPr lang="en-US" sz="2250" dirty="0"/>
          </a:p>
        </p:txBody>
      </p:sp>
      <p:sp>
        <p:nvSpPr>
          <p:cNvPr id="6" name="Text 4"/>
          <p:cNvSpPr/>
          <p:nvPr/>
        </p:nvSpPr>
        <p:spPr>
          <a:xfrm>
            <a:off x="6692801" y="2581275"/>
            <a:ext cx="5392475" cy="1085850"/>
          </a:xfrm>
          <a:prstGeom prst="rect">
            <a:avLst/>
          </a:prstGeom>
          <a:noFill/>
          <a:ln/>
        </p:spPr>
        <p:txBody>
          <a:bodyPr wrap="square" lIns="25400" tIns="25400" rIns="25400" bIns="25400" rtlCol="0" anchor="t">
            <a:normAutofit/>
          </a:bodyPr>
          <a:lstStyle/>
          <a:p>
            <a:pPr marL="0" indent="0" algn="l">
              <a:lnSpc>
                <a:spcPct val="85271"/>
              </a:lnSpc>
              <a:buNone/>
            </a:pPr>
            <a:r>
              <a:rPr lang="en-US" sz="8250" b="1" dirty="0">
                <a:solidFill>
                  <a:srgbClr val="4B9CD3"/>
                </a:solidFill>
                <a:latin typeface="Cambria" pitchFamily="34" charset="0"/>
                <a:ea typeface="Cambria" pitchFamily="34" charset="-122"/>
                <a:cs typeface="Cambria" pitchFamily="34" charset="-120"/>
              </a:rPr>
              <a:t>99.1%</a:t>
            </a:r>
            <a:endParaRPr lang="en-US" sz="8250" dirty="0"/>
          </a:p>
        </p:txBody>
      </p:sp>
      <p:sp>
        <p:nvSpPr>
          <p:cNvPr id="7" name="Text 5"/>
          <p:cNvSpPr/>
          <p:nvPr/>
        </p:nvSpPr>
        <p:spPr>
          <a:xfrm>
            <a:off x="6692801" y="3762375"/>
            <a:ext cx="5392475" cy="423863"/>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rated safe, in the vendor's own test</a:t>
            </a:r>
            <a:endParaRPr lang="en-US" sz="2250" dirty="0"/>
          </a:p>
        </p:txBody>
      </p:sp>
      <p:sp>
        <p:nvSpPr>
          <p:cNvPr id="8" name="Text 6"/>
          <p:cNvSpPr/>
          <p:nvPr/>
        </p:nvSpPr>
        <p:spPr>
          <a:xfrm>
            <a:off x="12052250" y="3762375"/>
            <a:ext cx="4619595" cy="423863"/>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No nurses named among the testers</a:t>
            </a:r>
            <a:endParaRPr lang="en-US" sz="2250" dirty="0"/>
          </a:p>
        </p:txBody>
      </p:sp>
      <p:sp>
        <p:nvSpPr>
          <p:cNvPr id="9" name="Shape 7"/>
          <p:cNvSpPr/>
          <p:nvPr/>
        </p:nvSpPr>
        <p:spPr>
          <a:xfrm>
            <a:off x="1333500" y="5062538"/>
            <a:ext cx="15621000" cy="1188690"/>
          </a:xfrm>
          <a:prstGeom prst="roundRect">
            <a:avLst>
              <a:gd name="adj" fmla="val 12821"/>
            </a:avLst>
          </a:prstGeom>
          <a:solidFill>
            <a:srgbClr val="EAF3FA"/>
          </a:solidFill>
          <a:ln/>
        </p:spPr>
        <p:txBody>
          <a:bodyPr/>
          <a:lstStyle/>
          <a:p>
            <a:endParaRPr lang="en-US"/>
          </a:p>
        </p:txBody>
      </p:sp>
      <p:sp>
        <p:nvSpPr>
          <p:cNvPr id="10" name="Text 8"/>
          <p:cNvSpPr/>
          <p:nvPr/>
        </p:nvSpPr>
        <p:spPr>
          <a:xfrm>
            <a:off x="1790700" y="5443538"/>
            <a:ext cx="15175230"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One of the things it was tested on: handoff summaries. </a:t>
            </a:r>
            <a:endParaRPr lang="en-US" sz="2400" dirty="0"/>
          </a:p>
        </p:txBody>
      </p:sp>
      <p:sp>
        <p:nvSpPr>
          <p:cNvPr id="11" name="Text 9"/>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OpenAI announcement, Sept 1, 2026; Nurse.org Nursing AI Watch, Sept 10, 2026.</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3 · WHAT'S ALREADY IN THE EHR</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4. Patient messages: AI writes the first draft</a:t>
            </a:r>
            <a:endParaRPr lang="en-US" sz="4500" dirty="0"/>
          </a:p>
        </p:txBody>
      </p:sp>
      <p:sp>
        <p:nvSpPr>
          <p:cNvPr id="4" name="Shape 2"/>
          <p:cNvSpPr/>
          <p:nvPr/>
        </p:nvSpPr>
        <p:spPr>
          <a:xfrm>
            <a:off x="1333500" y="2428875"/>
            <a:ext cx="685800" cy="685800"/>
          </a:xfrm>
          <a:prstGeom prst="ellipse">
            <a:avLst/>
          </a:prstGeom>
          <a:solidFill>
            <a:srgbClr val="4B9CD3"/>
          </a:solidFill>
          <a:ln/>
        </p:spPr>
        <p:txBody>
          <a:bodyPr/>
          <a:lstStyle/>
          <a:p>
            <a:endParaRPr lang="en-US"/>
          </a:p>
        </p:txBody>
      </p:sp>
      <p:sp>
        <p:nvSpPr>
          <p:cNvPr id="5" name="Text 3"/>
          <p:cNvSpPr/>
          <p:nvPr/>
        </p:nvSpPr>
        <p:spPr>
          <a:xfrm>
            <a:off x="1295400" y="2428875"/>
            <a:ext cx="762000" cy="723900"/>
          </a:xfrm>
          <a:prstGeom prst="rect">
            <a:avLst/>
          </a:prstGeom>
          <a:noFill/>
          <a:ln/>
        </p:spPr>
        <p:txBody>
          <a:bodyPr wrap="square" lIns="25400" tIns="25400" rIns="25400" bIns="25400" rtlCol="0" anchor="ctr">
            <a:normAutofit/>
          </a:bodyPr>
          <a:lstStyle/>
          <a:p>
            <a:pPr marL="0" indent="0" algn="ctr">
              <a:buNone/>
            </a:pPr>
            <a:r>
              <a:rPr lang="en-US" sz="2400" b="1" dirty="0">
                <a:solidFill>
                  <a:srgbClr val="FFFFFF"/>
                </a:solidFill>
                <a:latin typeface="Calibri" pitchFamily="34" charset="0"/>
                <a:ea typeface="Calibri" pitchFamily="34" charset="-122"/>
                <a:cs typeface="Calibri" pitchFamily="34" charset="-120"/>
              </a:rPr>
              <a:t>1</a:t>
            </a:r>
            <a:endParaRPr lang="en-US" sz="2400" dirty="0"/>
          </a:p>
        </p:txBody>
      </p:sp>
      <p:sp>
        <p:nvSpPr>
          <p:cNvPr id="6" name="Text 4"/>
          <p:cNvSpPr/>
          <p:nvPr/>
        </p:nvSpPr>
        <p:spPr>
          <a:xfrm>
            <a:off x="2324100" y="2562225"/>
            <a:ext cx="4727972" cy="457200"/>
          </a:xfrm>
          <a:prstGeom prst="rect">
            <a:avLst/>
          </a:prstGeom>
          <a:noFill/>
          <a:ln/>
        </p:spPr>
        <p:txBody>
          <a:bodyPr wrap="square" lIns="25400" tIns="25400" rIns="25400" bIns="25400" rtlCol="0" anchor="t">
            <a:normAutofit/>
          </a:bodyPr>
          <a:lstStyle/>
          <a:p>
            <a:pPr marL="0" indent="0" algn="l">
              <a:buNone/>
            </a:pPr>
            <a:r>
              <a:rPr lang="en-US" sz="2700" dirty="0">
                <a:solidFill>
                  <a:srgbClr val="13294B"/>
                </a:solidFill>
                <a:latin typeface="Calibri" pitchFamily="34" charset="0"/>
                <a:ea typeface="Calibri" pitchFamily="34" charset="-122"/>
                <a:cs typeface="Calibri" pitchFamily="34" charset="-120"/>
              </a:rPr>
              <a:t>Patient sends a portal message</a:t>
            </a:r>
            <a:endParaRPr lang="en-US" sz="2700" dirty="0"/>
          </a:p>
        </p:txBody>
      </p:sp>
      <p:sp>
        <p:nvSpPr>
          <p:cNvPr id="7" name="Shape 5"/>
          <p:cNvSpPr/>
          <p:nvPr/>
        </p:nvSpPr>
        <p:spPr>
          <a:xfrm>
            <a:off x="1333500" y="3419475"/>
            <a:ext cx="685800" cy="685800"/>
          </a:xfrm>
          <a:prstGeom prst="ellipse">
            <a:avLst/>
          </a:prstGeom>
          <a:solidFill>
            <a:srgbClr val="4B9CD3"/>
          </a:solidFill>
          <a:ln/>
        </p:spPr>
        <p:txBody>
          <a:bodyPr/>
          <a:lstStyle/>
          <a:p>
            <a:endParaRPr lang="en-US"/>
          </a:p>
        </p:txBody>
      </p:sp>
      <p:sp>
        <p:nvSpPr>
          <p:cNvPr id="8" name="Text 6"/>
          <p:cNvSpPr/>
          <p:nvPr/>
        </p:nvSpPr>
        <p:spPr>
          <a:xfrm>
            <a:off x="1295400" y="3419475"/>
            <a:ext cx="762000" cy="723900"/>
          </a:xfrm>
          <a:prstGeom prst="rect">
            <a:avLst/>
          </a:prstGeom>
          <a:noFill/>
          <a:ln/>
        </p:spPr>
        <p:txBody>
          <a:bodyPr wrap="square" lIns="25400" tIns="25400" rIns="25400" bIns="25400" rtlCol="0" anchor="ctr">
            <a:normAutofit/>
          </a:bodyPr>
          <a:lstStyle/>
          <a:p>
            <a:pPr marL="0" indent="0" algn="ctr">
              <a:buNone/>
            </a:pPr>
            <a:r>
              <a:rPr lang="en-US" sz="2400" b="1" dirty="0">
                <a:solidFill>
                  <a:srgbClr val="FFFFFF"/>
                </a:solidFill>
                <a:latin typeface="Calibri" pitchFamily="34" charset="0"/>
                <a:ea typeface="Calibri" pitchFamily="34" charset="-122"/>
                <a:cs typeface="Calibri" pitchFamily="34" charset="-120"/>
              </a:rPr>
              <a:t>2</a:t>
            </a:r>
            <a:endParaRPr lang="en-US" sz="2400" dirty="0"/>
          </a:p>
        </p:txBody>
      </p:sp>
      <p:sp>
        <p:nvSpPr>
          <p:cNvPr id="9" name="Text 7"/>
          <p:cNvSpPr/>
          <p:nvPr/>
        </p:nvSpPr>
        <p:spPr>
          <a:xfrm>
            <a:off x="2324100" y="3552825"/>
            <a:ext cx="2399675" cy="457200"/>
          </a:xfrm>
          <a:prstGeom prst="rect">
            <a:avLst/>
          </a:prstGeom>
          <a:noFill/>
          <a:ln/>
        </p:spPr>
        <p:txBody>
          <a:bodyPr wrap="square" lIns="25400" tIns="25400" rIns="25400" bIns="25400" rtlCol="0" anchor="t">
            <a:normAutofit/>
          </a:bodyPr>
          <a:lstStyle/>
          <a:p>
            <a:pPr marL="0" indent="0" algn="l">
              <a:buNone/>
            </a:pPr>
            <a:r>
              <a:rPr lang="en-US" sz="2700" dirty="0">
                <a:solidFill>
                  <a:srgbClr val="13294B"/>
                </a:solidFill>
                <a:latin typeface="Calibri" pitchFamily="34" charset="0"/>
                <a:ea typeface="Calibri" pitchFamily="34" charset="-122"/>
                <a:cs typeface="Calibri" pitchFamily="34" charset="-120"/>
              </a:rPr>
              <a:t>AI drafts a reply</a:t>
            </a:r>
            <a:endParaRPr lang="en-US" sz="2700" dirty="0"/>
          </a:p>
        </p:txBody>
      </p:sp>
      <p:sp>
        <p:nvSpPr>
          <p:cNvPr id="10" name="Shape 8"/>
          <p:cNvSpPr/>
          <p:nvPr/>
        </p:nvSpPr>
        <p:spPr>
          <a:xfrm>
            <a:off x="1333500" y="4410075"/>
            <a:ext cx="685800" cy="685800"/>
          </a:xfrm>
          <a:prstGeom prst="ellipse">
            <a:avLst/>
          </a:prstGeom>
          <a:solidFill>
            <a:srgbClr val="13294B"/>
          </a:solidFill>
          <a:ln/>
        </p:spPr>
        <p:txBody>
          <a:bodyPr/>
          <a:lstStyle/>
          <a:p>
            <a:endParaRPr lang="en-US"/>
          </a:p>
        </p:txBody>
      </p:sp>
      <p:sp>
        <p:nvSpPr>
          <p:cNvPr id="11" name="Text 9"/>
          <p:cNvSpPr/>
          <p:nvPr/>
        </p:nvSpPr>
        <p:spPr>
          <a:xfrm>
            <a:off x="1295400" y="4410075"/>
            <a:ext cx="762000" cy="723900"/>
          </a:xfrm>
          <a:prstGeom prst="rect">
            <a:avLst/>
          </a:prstGeom>
          <a:noFill/>
          <a:ln/>
        </p:spPr>
        <p:txBody>
          <a:bodyPr wrap="square" lIns="25400" tIns="25400" rIns="25400" bIns="25400" rtlCol="0" anchor="ctr">
            <a:normAutofit/>
          </a:bodyPr>
          <a:lstStyle/>
          <a:p>
            <a:pPr marL="0" indent="0" algn="ctr">
              <a:buNone/>
            </a:pPr>
            <a:r>
              <a:rPr lang="en-US" sz="2400" b="1" dirty="0">
                <a:solidFill>
                  <a:srgbClr val="FFFFFF"/>
                </a:solidFill>
                <a:latin typeface="Calibri" pitchFamily="34" charset="0"/>
                <a:ea typeface="Calibri" pitchFamily="34" charset="-122"/>
                <a:cs typeface="Calibri" pitchFamily="34" charset="-120"/>
              </a:rPr>
              <a:t>3</a:t>
            </a:r>
            <a:endParaRPr lang="en-US" sz="2400" dirty="0"/>
          </a:p>
        </p:txBody>
      </p:sp>
      <p:sp>
        <p:nvSpPr>
          <p:cNvPr id="12" name="Text 10"/>
          <p:cNvSpPr/>
          <p:nvPr/>
        </p:nvSpPr>
        <p:spPr>
          <a:xfrm>
            <a:off x="2324100" y="4543425"/>
            <a:ext cx="4302160" cy="457200"/>
          </a:xfrm>
          <a:prstGeom prst="rect">
            <a:avLst/>
          </a:prstGeom>
          <a:noFill/>
          <a:ln/>
        </p:spPr>
        <p:txBody>
          <a:bodyPr wrap="square" lIns="25400" tIns="25400" rIns="25400" bIns="25400" rtlCol="0" anchor="t">
            <a:normAutofit/>
          </a:bodyPr>
          <a:lstStyle/>
          <a:p>
            <a:pPr marL="0" indent="0" algn="l">
              <a:buNone/>
            </a:pPr>
            <a:r>
              <a:rPr lang="en-US" sz="2700" dirty="0">
                <a:solidFill>
                  <a:srgbClr val="13294B"/>
                </a:solidFill>
                <a:latin typeface="Calibri" pitchFamily="34" charset="0"/>
                <a:ea typeface="Calibri" pitchFamily="34" charset="-122"/>
                <a:cs typeface="Calibri" pitchFamily="34" charset="-120"/>
              </a:rPr>
              <a:t>A clinician edits and sends it</a:t>
            </a:r>
            <a:endParaRPr lang="en-US" sz="2700" dirty="0"/>
          </a:p>
        </p:txBody>
      </p:sp>
      <p:sp>
        <p:nvSpPr>
          <p:cNvPr id="13" name="Shape 11"/>
          <p:cNvSpPr/>
          <p:nvPr/>
        </p:nvSpPr>
        <p:spPr>
          <a:xfrm>
            <a:off x="1333500" y="5705475"/>
            <a:ext cx="15621000" cy="1767780"/>
          </a:xfrm>
          <a:prstGeom prst="roundRect">
            <a:avLst>
              <a:gd name="adj" fmla="val 8621"/>
            </a:avLst>
          </a:prstGeom>
          <a:solidFill>
            <a:srgbClr val="EAF3FA"/>
          </a:solidFill>
          <a:ln/>
        </p:spPr>
        <p:txBody>
          <a:bodyPr/>
          <a:lstStyle/>
          <a:p>
            <a:endParaRPr lang="en-US"/>
          </a:p>
        </p:txBody>
      </p:sp>
      <p:sp>
        <p:nvSpPr>
          <p:cNvPr id="14" name="Text 12"/>
          <p:cNvSpPr/>
          <p:nvPr/>
        </p:nvSpPr>
        <p:spPr>
          <a:xfrm>
            <a:off x="1790700" y="6086475"/>
            <a:ext cx="16177260"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In a randomized study, clinicians using AI drafts felt less burdened but didn't save time.</a:t>
            </a:r>
            <a:endParaRPr lang="en-US" sz="2400" dirty="0"/>
          </a:p>
        </p:txBody>
      </p:sp>
      <p:sp>
        <p:nvSpPr>
          <p:cNvPr id="15" name="Text 13"/>
          <p:cNvSpPr/>
          <p:nvPr/>
        </p:nvSpPr>
        <p:spPr>
          <a:xfrm>
            <a:off x="1790700" y="6665565"/>
            <a:ext cx="16177260"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b="1" dirty="0">
                <a:solidFill>
                  <a:srgbClr val="13294B"/>
                </a:solidFill>
                <a:latin typeface="Calibri" pitchFamily="34" charset="0"/>
                <a:ea typeface="Calibri" pitchFamily="34" charset="-122"/>
                <a:cs typeface="Calibri" pitchFamily="34" charset="-120"/>
              </a:rPr>
              <a:t>Next step: </a:t>
            </a:r>
            <a:r>
              <a:rPr lang="en-US" sz="2400" dirty="0">
                <a:solidFill>
                  <a:srgbClr val="13294B"/>
                </a:solidFill>
                <a:latin typeface="Calibri" pitchFamily="34" charset="0"/>
                <a:ea typeface="Calibri" pitchFamily="34" charset="-122"/>
                <a:cs typeface="Calibri" pitchFamily="34" charset="-120"/>
              </a:rPr>
              <a:t>Epic's Emmie answers patients directly inside MyChart - automation</a:t>
            </a:r>
            <a:endParaRPr lang="en-US" sz="2400" dirty="0"/>
          </a:p>
        </p:txBody>
      </p:sp>
      <p:sp>
        <p:nvSpPr>
          <p:cNvPr id="16" name="Text 14"/>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Garcia P, et al. JAMA Netw Open 2024;7(3):e243201; Epic UGM 2026 announcements.</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3 · WHAT'S ALREADY IN THE EHR</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National examples: AI built for nursing work</a:t>
            </a:r>
            <a:endParaRPr lang="en-US" sz="4500" dirty="0"/>
          </a:p>
        </p:txBody>
      </p:sp>
      <p:sp>
        <p:nvSpPr>
          <p:cNvPr id="4" name="Shape 2"/>
          <p:cNvSpPr/>
          <p:nvPr/>
        </p:nvSpPr>
        <p:spPr>
          <a:xfrm>
            <a:off x="1333500" y="2428875"/>
            <a:ext cx="5003750" cy="6379964"/>
          </a:xfrm>
          <a:prstGeom prst="roundRect">
            <a:avLst>
              <a:gd name="adj" fmla="val 3046"/>
            </a:avLst>
          </a:prstGeom>
          <a:solidFill>
            <a:srgbClr val="EAF3FA"/>
          </a:solidFill>
          <a:ln/>
        </p:spPr>
        <p:txBody>
          <a:bodyPr/>
          <a:lstStyle/>
          <a:p>
            <a:endParaRPr lang="en-US"/>
          </a:p>
        </p:txBody>
      </p:sp>
      <p:sp>
        <p:nvSpPr>
          <p:cNvPr id="5" name="Text 3"/>
          <p:cNvSpPr/>
          <p:nvPr/>
        </p:nvSpPr>
        <p:spPr>
          <a:xfrm>
            <a:off x="1714500" y="2847975"/>
            <a:ext cx="4665925"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Mayo Clinic</a:t>
            </a:r>
            <a:endParaRPr lang="en-US" sz="3000" dirty="0"/>
          </a:p>
        </p:txBody>
      </p:sp>
      <p:sp>
        <p:nvSpPr>
          <p:cNvPr id="6" name="Text 4"/>
          <p:cNvSpPr/>
          <p:nvPr/>
        </p:nvSpPr>
        <p:spPr>
          <a:xfrm>
            <a:off x="1714500" y="3467100"/>
            <a:ext cx="4665925" cy="390525"/>
          </a:xfrm>
          <a:prstGeom prst="rect">
            <a:avLst/>
          </a:prstGeom>
          <a:noFill/>
          <a:ln/>
        </p:spPr>
        <p:txBody>
          <a:bodyPr wrap="square" lIns="25400" tIns="25400" rIns="25400" bIns="25400" rtlCol="0" anchor="t">
            <a:normAutofit/>
          </a:bodyPr>
          <a:lstStyle/>
          <a:p>
            <a:pPr marL="0" indent="0" algn="l">
              <a:buNone/>
            </a:pPr>
            <a:r>
              <a:rPr lang="en-US" sz="2250" b="1" dirty="0">
                <a:solidFill>
                  <a:srgbClr val="4B9CD3"/>
                </a:solidFill>
                <a:latin typeface="Calibri" pitchFamily="34" charset="0"/>
                <a:ea typeface="Calibri" pitchFamily="34" charset="-122"/>
                <a:cs typeface="Calibri" pitchFamily="34" charset="-120"/>
              </a:rPr>
              <a:t>Ambient nursing documentation</a:t>
            </a:r>
            <a:endParaRPr lang="en-US" sz="2250" dirty="0"/>
          </a:p>
        </p:txBody>
      </p:sp>
      <p:sp>
        <p:nvSpPr>
          <p:cNvPr id="7" name="Text 5"/>
          <p:cNvSpPr/>
          <p:nvPr/>
        </p:nvSpPr>
        <p:spPr>
          <a:xfrm>
            <a:off x="1714500" y="3990975"/>
            <a:ext cx="4369003" cy="2277666"/>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Built with Epic and Abridge, designed by nurses from the start. Captures the nurse-patient conversation on med-surg and progressive care units and drafts structured EHR documentation for the nurse to review.</a:t>
            </a:r>
            <a:endParaRPr lang="en-US" sz="2100" dirty="0"/>
          </a:p>
        </p:txBody>
      </p:sp>
      <p:sp>
        <p:nvSpPr>
          <p:cNvPr id="8" name="Shape 6"/>
          <p:cNvSpPr/>
          <p:nvPr/>
        </p:nvSpPr>
        <p:spPr>
          <a:xfrm>
            <a:off x="6642050" y="2428875"/>
            <a:ext cx="5003750" cy="6379964"/>
          </a:xfrm>
          <a:prstGeom prst="roundRect">
            <a:avLst>
              <a:gd name="adj" fmla="val 3046"/>
            </a:avLst>
          </a:prstGeom>
          <a:solidFill>
            <a:srgbClr val="EAF3FA"/>
          </a:solidFill>
          <a:ln/>
        </p:spPr>
        <p:txBody>
          <a:bodyPr/>
          <a:lstStyle/>
          <a:p>
            <a:endParaRPr lang="en-US"/>
          </a:p>
        </p:txBody>
      </p:sp>
      <p:sp>
        <p:nvSpPr>
          <p:cNvPr id="9" name="Text 7"/>
          <p:cNvSpPr/>
          <p:nvPr/>
        </p:nvSpPr>
        <p:spPr>
          <a:xfrm>
            <a:off x="7023050" y="2847975"/>
            <a:ext cx="4665925"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Cleveland Clinic</a:t>
            </a:r>
            <a:endParaRPr lang="en-US" sz="3000" dirty="0"/>
          </a:p>
        </p:txBody>
      </p:sp>
      <p:sp>
        <p:nvSpPr>
          <p:cNvPr id="10" name="Text 8"/>
          <p:cNvSpPr/>
          <p:nvPr/>
        </p:nvSpPr>
        <p:spPr>
          <a:xfrm>
            <a:off x="7023050" y="3467100"/>
            <a:ext cx="4665925" cy="390525"/>
          </a:xfrm>
          <a:prstGeom prst="rect">
            <a:avLst/>
          </a:prstGeom>
          <a:noFill/>
          <a:ln/>
        </p:spPr>
        <p:txBody>
          <a:bodyPr wrap="square" lIns="25400" tIns="25400" rIns="25400" bIns="25400" rtlCol="0" anchor="t">
            <a:normAutofit/>
          </a:bodyPr>
          <a:lstStyle/>
          <a:p>
            <a:pPr marL="0" indent="0" algn="l">
              <a:buNone/>
            </a:pPr>
            <a:r>
              <a:rPr lang="en-US" sz="2250" b="1" dirty="0">
                <a:solidFill>
                  <a:srgbClr val="4B9CD3"/>
                </a:solidFill>
                <a:latin typeface="Calibri" pitchFamily="34" charset="0"/>
                <a:ea typeface="Calibri" pitchFamily="34" charset="-122"/>
                <a:cs typeface="Calibri" pitchFamily="34" charset="-120"/>
              </a:rPr>
              <a:t>Chart Chat for Nursing</a:t>
            </a:r>
            <a:endParaRPr lang="en-US" sz="2250" dirty="0"/>
          </a:p>
        </p:txBody>
      </p:sp>
      <p:sp>
        <p:nvSpPr>
          <p:cNvPr id="11" name="Text 9"/>
          <p:cNvSpPr/>
          <p:nvPr/>
        </p:nvSpPr>
        <p:spPr>
          <a:xfrm>
            <a:off x="7023050" y="3990975"/>
            <a:ext cx="4369003" cy="2277666"/>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The first EHR-integrated AI assistant made for inpatient nurses (April 2026). Nurses ask plain-language questions of the chart and get cited answers. Flowsheet documentation added in June.</a:t>
            </a:r>
            <a:endParaRPr lang="en-US" sz="2100" dirty="0"/>
          </a:p>
        </p:txBody>
      </p:sp>
      <p:sp>
        <p:nvSpPr>
          <p:cNvPr id="12" name="Shape 10"/>
          <p:cNvSpPr/>
          <p:nvPr/>
        </p:nvSpPr>
        <p:spPr>
          <a:xfrm>
            <a:off x="11950601" y="2428875"/>
            <a:ext cx="5003750" cy="6379964"/>
          </a:xfrm>
          <a:prstGeom prst="roundRect">
            <a:avLst>
              <a:gd name="adj" fmla="val 3046"/>
            </a:avLst>
          </a:prstGeom>
          <a:solidFill>
            <a:srgbClr val="EAF3FA"/>
          </a:solidFill>
          <a:ln/>
        </p:spPr>
        <p:txBody>
          <a:bodyPr/>
          <a:lstStyle/>
          <a:p>
            <a:endParaRPr lang="en-US"/>
          </a:p>
        </p:txBody>
      </p:sp>
      <p:sp>
        <p:nvSpPr>
          <p:cNvPr id="13" name="Text 11"/>
          <p:cNvSpPr/>
          <p:nvPr/>
        </p:nvSpPr>
        <p:spPr>
          <a:xfrm>
            <a:off x="12331601" y="2847975"/>
            <a:ext cx="4665925"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Houston Methodist</a:t>
            </a:r>
            <a:endParaRPr lang="en-US" sz="3000" dirty="0"/>
          </a:p>
        </p:txBody>
      </p:sp>
      <p:sp>
        <p:nvSpPr>
          <p:cNvPr id="14" name="Text 12"/>
          <p:cNvSpPr/>
          <p:nvPr/>
        </p:nvSpPr>
        <p:spPr>
          <a:xfrm>
            <a:off x="12331601" y="3467100"/>
            <a:ext cx="4665925" cy="390525"/>
          </a:xfrm>
          <a:prstGeom prst="rect">
            <a:avLst/>
          </a:prstGeom>
          <a:noFill/>
          <a:ln/>
        </p:spPr>
        <p:txBody>
          <a:bodyPr wrap="square" lIns="25400" tIns="25400" rIns="25400" bIns="25400" rtlCol="0" anchor="t">
            <a:normAutofit/>
          </a:bodyPr>
          <a:lstStyle/>
          <a:p>
            <a:pPr marL="0" indent="0" algn="l">
              <a:buNone/>
            </a:pPr>
            <a:r>
              <a:rPr lang="en-US" sz="2250" b="1" dirty="0">
                <a:solidFill>
                  <a:srgbClr val="4B9CD3"/>
                </a:solidFill>
                <a:latin typeface="Calibri" pitchFamily="34" charset="0"/>
                <a:ea typeface="Calibri" pitchFamily="34" charset="-122"/>
                <a:cs typeface="Calibri" pitchFamily="34" charset="-120"/>
              </a:rPr>
              <a:t>Epic's Art at the bedside</a:t>
            </a:r>
            <a:endParaRPr lang="en-US" sz="2250" dirty="0"/>
          </a:p>
        </p:txBody>
      </p:sp>
      <p:sp>
        <p:nvSpPr>
          <p:cNvPr id="15" name="Text 13"/>
          <p:cNvSpPr/>
          <p:nvPr/>
        </p:nvSpPr>
        <p:spPr>
          <a:xfrm>
            <a:off x="12331601" y="3990975"/>
            <a:ext cx="4369003" cy="1531144"/>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First site to put Epic's ambient assistant into bedside nursing workflows. Also uses AI room sensors to help prevent falls.</a:t>
            </a:r>
            <a:endParaRPr lang="en-US" sz="2100" dirty="0"/>
          </a:p>
        </p:txBody>
      </p:sp>
      <p:sp>
        <p:nvSpPr>
          <p:cNvPr id="16" name="Text 14"/>
          <p:cNvSpPr/>
          <p:nvPr/>
        </p:nvSpPr>
        <p:spPr>
          <a:xfrm>
            <a:off x="1333500" y="9094589"/>
            <a:ext cx="1608963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Nurse.org, Jan 2026; Abridge and Epic announcements, 2025-2026; HIT Consultant and Fierce Healthcare, Apr 2026; Healthcare IT News, 2026.</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3294B"/>
        </a:solidFill>
        <a:effectLst/>
      </p:bgPr>
    </p:bg>
    <p:spTree>
      <p:nvGrpSpPr>
        <p:cNvPr id="1" name=""/>
        <p:cNvGrpSpPr/>
        <p:nvPr/>
      </p:nvGrpSpPr>
      <p:grpSpPr>
        <a:xfrm>
          <a:off x="0" y="0"/>
          <a:ext cx="0" cy="0"/>
          <a:chOff x="0" y="0"/>
          <a:chExt cx="0" cy="0"/>
        </a:xfrm>
      </p:grpSpPr>
      <p:sp>
        <p:nvSpPr>
          <p:cNvPr id="2" name="Text 0"/>
          <p:cNvSpPr/>
          <p:nvPr/>
        </p:nvSpPr>
        <p:spPr>
          <a:xfrm>
            <a:off x="1333500" y="4640610"/>
            <a:ext cx="17183100" cy="1043880"/>
          </a:xfrm>
          <a:prstGeom prst="rect">
            <a:avLst/>
          </a:prstGeom>
          <a:noFill/>
          <a:ln/>
        </p:spPr>
        <p:txBody>
          <a:bodyPr wrap="square" lIns="25400" tIns="25400" rIns="25400" bIns="25400" rtlCol="0" anchor="t">
            <a:normAutofit/>
          </a:bodyPr>
          <a:lstStyle/>
          <a:p>
            <a:pPr marL="0" indent="0" algn="l">
              <a:lnSpc>
                <a:spcPct val="94286"/>
              </a:lnSpc>
              <a:buNone/>
            </a:pPr>
            <a:r>
              <a:rPr lang="en-US" sz="7200" b="1" dirty="0">
                <a:solidFill>
                  <a:srgbClr val="FFFFFF"/>
                </a:solidFill>
                <a:latin typeface="Cambria" pitchFamily="34" charset="0"/>
                <a:ea typeface="Cambria" pitchFamily="34" charset="-122"/>
                <a:cs typeface="Cambria" pitchFamily="34" charset="-120"/>
              </a:rPr>
              <a:t>North Carolina</a:t>
            </a:r>
            <a:endParaRPr lang="en-US" sz="7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4 · NORTH CAROLINA</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North Carolina hospital examples of AI use</a:t>
            </a:r>
            <a:endParaRPr lang="en-US" sz="4500" dirty="0"/>
          </a:p>
        </p:txBody>
      </p:sp>
      <p:sp>
        <p:nvSpPr>
          <p:cNvPr id="4" name="Shape 2"/>
          <p:cNvSpPr/>
          <p:nvPr/>
        </p:nvSpPr>
        <p:spPr>
          <a:xfrm>
            <a:off x="1333500" y="2352675"/>
            <a:ext cx="4191000" cy="19050"/>
          </a:xfrm>
          <a:prstGeom prst="rect">
            <a:avLst/>
          </a:prstGeom>
          <a:solidFill>
            <a:srgbClr val="C9D6E0"/>
          </a:solidFill>
          <a:ln/>
        </p:spPr>
        <p:txBody>
          <a:bodyPr/>
          <a:lstStyle/>
          <a:p>
            <a:endParaRPr lang="en-US"/>
          </a:p>
        </p:txBody>
      </p:sp>
      <p:sp>
        <p:nvSpPr>
          <p:cNvPr id="5" name="Text 3"/>
          <p:cNvSpPr/>
          <p:nvPr/>
        </p:nvSpPr>
        <p:spPr>
          <a:xfrm>
            <a:off x="1333500" y="2600325"/>
            <a:ext cx="4316730" cy="784622"/>
          </a:xfrm>
          <a:prstGeom prst="rect">
            <a:avLst/>
          </a:prstGeom>
          <a:noFill/>
          <a:ln/>
        </p:spPr>
        <p:txBody>
          <a:bodyPr wrap="square" lIns="25400" tIns="25400" rIns="25400" bIns="25400" rtlCol="0" anchor="t">
            <a:normAutofit/>
          </a:bodyPr>
          <a:lstStyle/>
          <a:p>
            <a:pPr marL="0" indent="0" algn="l">
              <a:lnSpc>
                <a:spcPct val="119000"/>
              </a:lnSpc>
              <a:buNone/>
            </a:pPr>
            <a:r>
              <a:rPr lang="en-US" sz="2550" b="1" dirty="0">
                <a:solidFill>
                  <a:srgbClr val="13294B"/>
                </a:solidFill>
                <a:latin typeface="Cambria" pitchFamily="34" charset="0"/>
                <a:ea typeface="Cambria" pitchFamily="34" charset="-122"/>
                <a:cs typeface="Cambria" pitchFamily="34" charset="-120"/>
              </a:rPr>
              <a:t>Duke Health</a:t>
            </a:r>
            <a:endParaRPr lang="en-US" sz="2550" dirty="0"/>
          </a:p>
        </p:txBody>
      </p:sp>
      <p:sp>
        <p:nvSpPr>
          <p:cNvPr id="6" name="Shape 4"/>
          <p:cNvSpPr/>
          <p:nvPr/>
        </p:nvSpPr>
        <p:spPr>
          <a:xfrm>
            <a:off x="5981700" y="2352675"/>
            <a:ext cx="10972800" cy="19050"/>
          </a:xfrm>
          <a:prstGeom prst="rect">
            <a:avLst/>
          </a:prstGeom>
          <a:solidFill>
            <a:srgbClr val="C9D6E0"/>
          </a:solidFill>
          <a:ln/>
        </p:spPr>
        <p:txBody>
          <a:bodyPr/>
          <a:lstStyle/>
          <a:p>
            <a:endParaRPr lang="en-US"/>
          </a:p>
        </p:txBody>
      </p:sp>
      <p:sp>
        <p:nvSpPr>
          <p:cNvPr id="7" name="Text 5"/>
          <p:cNvSpPr/>
          <p:nvPr/>
        </p:nvSpPr>
        <p:spPr>
          <a:xfrm>
            <a:off x="5981700" y="2600325"/>
            <a:ext cx="11301984" cy="784622"/>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Sepsis alerts routed through rapid response nurses since 2018 (next slide). A chart-summary chatbot since July 2026.</a:t>
            </a:r>
            <a:endParaRPr lang="en-US" sz="2100" dirty="0"/>
          </a:p>
        </p:txBody>
      </p:sp>
      <p:sp>
        <p:nvSpPr>
          <p:cNvPr id="8" name="Shape 6"/>
          <p:cNvSpPr/>
          <p:nvPr/>
        </p:nvSpPr>
        <p:spPr>
          <a:xfrm>
            <a:off x="1333500" y="3575447"/>
            <a:ext cx="4191000" cy="19050"/>
          </a:xfrm>
          <a:prstGeom prst="rect">
            <a:avLst/>
          </a:prstGeom>
          <a:solidFill>
            <a:srgbClr val="C9D6E0"/>
          </a:solidFill>
          <a:ln/>
        </p:spPr>
        <p:txBody>
          <a:bodyPr/>
          <a:lstStyle/>
          <a:p>
            <a:endParaRPr lang="en-US"/>
          </a:p>
        </p:txBody>
      </p:sp>
      <p:sp>
        <p:nvSpPr>
          <p:cNvPr id="9" name="Text 7"/>
          <p:cNvSpPr/>
          <p:nvPr/>
        </p:nvSpPr>
        <p:spPr>
          <a:xfrm>
            <a:off x="1333500" y="3823097"/>
            <a:ext cx="4316730" cy="944761"/>
          </a:xfrm>
          <a:prstGeom prst="rect">
            <a:avLst/>
          </a:prstGeom>
          <a:noFill/>
          <a:ln/>
        </p:spPr>
        <p:txBody>
          <a:bodyPr wrap="square" lIns="25400" tIns="25400" rIns="25400" bIns="25400" rtlCol="0" anchor="t">
            <a:normAutofit/>
          </a:bodyPr>
          <a:lstStyle/>
          <a:p>
            <a:pPr marL="0" indent="0" algn="l">
              <a:lnSpc>
                <a:spcPct val="119000"/>
              </a:lnSpc>
              <a:buNone/>
            </a:pPr>
            <a:r>
              <a:rPr lang="en-US" sz="2550" b="1" dirty="0">
                <a:solidFill>
                  <a:srgbClr val="13294B"/>
                </a:solidFill>
                <a:latin typeface="Cambria" pitchFamily="34" charset="0"/>
                <a:ea typeface="Cambria" pitchFamily="34" charset="-122"/>
                <a:cs typeface="Cambria" pitchFamily="34" charset="-120"/>
              </a:rPr>
              <a:t>Atrium Health Union (Monroe)</a:t>
            </a:r>
            <a:endParaRPr lang="en-US" sz="2550" dirty="0"/>
          </a:p>
        </p:txBody>
      </p:sp>
      <p:sp>
        <p:nvSpPr>
          <p:cNvPr id="10" name="Shape 8"/>
          <p:cNvSpPr/>
          <p:nvPr/>
        </p:nvSpPr>
        <p:spPr>
          <a:xfrm>
            <a:off x="5981700" y="3575447"/>
            <a:ext cx="10972800" cy="19050"/>
          </a:xfrm>
          <a:prstGeom prst="rect">
            <a:avLst/>
          </a:prstGeom>
          <a:solidFill>
            <a:srgbClr val="C9D6E0"/>
          </a:solidFill>
          <a:ln/>
        </p:spPr>
        <p:txBody>
          <a:bodyPr/>
          <a:lstStyle/>
          <a:p>
            <a:endParaRPr lang="en-US"/>
          </a:p>
        </p:txBody>
      </p:sp>
      <p:sp>
        <p:nvSpPr>
          <p:cNvPr id="11" name="Text 9"/>
          <p:cNvSpPr/>
          <p:nvPr/>
        </p:nvSpPr>
        <p:spPr>
          <a:xfrm>
            <a:off x="5981700" y="3823097"/>
            <a:ext cx="11301984" cy="944761"/>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AI charting for nurses on a cardiac unit, one of the first in the country (next slide). AI charting for physicians across Atrium.</a:t>
            </a:r>
            <a:endParaRPr lang="en-US" sz="2100" dirty="0"/>
          </a:p>
        </p:txBody>
      </p:sp>
      <p:sp>
        <p:nvSpPr>
          <p:cNvPr id="12" name="Shape 10"/>
          <p:cNvSpPr/>
          <p:nvPr/>
        </p:nvSpPr>
        <p:spPr>
          <a:xfrm>
            <a:off x="1333500" y="4958358"/>
            <a:ext cx="4191000" cy="19050"/>
          </a:xfrm>
          <a:prstGeom prst="rect">
            <a:avLst/>
          </a:prstGeom>
          <a:solidFill>
            <a:srgbClr val="C9D6E0"/>
          </a:solidFill>
          <a:ln/>
        </p:spPr>
        <p:txBody>
          <a:bodyPr/>
          <a:lstStyle/>
          <a:p>
            <a:endParaRPr lang="en-US"/>
          </a:p>
        </p:txBody>
      </p:sp>
      <p:sp>
        <p:nvSpPr>
          <p:cNvPr id="13" name="Text 11"/>
          <p:cNvSpPr/>
          <p:nvPr/>
        </p:nvSpPr>
        <p:spPr>
          <a:xfrm>
            <a:off x="1333500" y="5206008"/>
            <a:ext cx="4316730" cy="491430"/>
          </a:xfrm>
          <a:prstGeom prst="rect">
            <a:avLst/>
          </a:prstGeom>
          <a:noFill/>
          <a:ln/>
        </p:spPr>
        <p:txBody>
          <a:bodyPr wrap="square" lIns="25400" tIns="25400" rIns="25400" bIns="25400" rtlCol="0" anchor="t">
            <a:normAutofit/>
          </a:bodyPr>
          <a:lstStyle/>
          <a:p>
            <a:pPr marL="0" indent="0" algn="l">
              <a:lnSpc>
                <a:spcPct val="119000"/>
              </a:lnSpc>
              <a:buNone/>
            </a:pPr>
            <a:r>
              <a:rPr lang="en-US" sz="2550" b="1" dirty="0">
                <a:solidFill>
                  <a:srgbClr val="13294B"/>
                </a:solidFill>
                <a:latin typeface="Cambria" pitchFamily="34" charset="0"/>
                <a:ea typeface="Cambria" pitchFamily="34" charset="-122"/>
                <a:cs typeface="Cambria" pitchFamily="34" charset="-120"/>
              </a:rPr>
              <a:t>UNC Health</a:t>
            </a:r>
            <a:endParaRPr lang="en-US" sz="2550" dirty="0"/>
          </a:p>
        </p:txBody>
      </p:sp>
      <p:sp>
        <p:nvSpPr>
          <p:cNvPr id="14" name="Shape 12"/>
          <p:cNvSpPr/>
          <p:nvPr/>
        </p:nvSpPr>
        <p:spPr>
          <a:xfrm>
            <a:off x="5981700" y="4958358"/>
            <a:ext cx="10972800" cy="19050"/>
          </a:xfrm>
          <a:prstGeom prst="rect">
            <a:avLst/>
          </a:prstGeom>
          <a:solidFill>
            <a:srgbClr val="C9D6E0"/>
          </a:solidFill>
          <a:ln/>
        </p:spPr>
        <p:txBody>
          <a:bodyPr/>
          <a:lstStyle/>
          <a:p>
            <a:endParaRPr lang="en-US"/>
          </a:p>
        </p:txBody>
      </p:sp>
      <p:sp>
        <p:nvSpPr>
          <p:cNvPr id="15" name="Text 13"/>
          <p:cNvSpPr/>
          <p:nvPr/>
        </p:nvSpPr>
        <p:spPr>
          <a:xfrm>
            <a:off x="5981700" y="5206008"/>
            <a:ext cx="11301984" cy="491430"/>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AI charting system-wide since Feb 2025. Built its own sepsis model instead of using the EHR's.</a:t>
            </a:r>
            <a:endParaRPr lang="en-US" sz="2100" dirty="0"/>
          </a:p>
        </p:txBody>
      </p:sp>
      <p:sp>
        <p:nvSpPr>
          <p:cNvPr id="16" name="Shape 14"/>
          <p:cNvSpPr/>
          <p:nvPr/>
        </p:nvSpPr>
        <p:spPr>
          <a:xfrm>
            <a:off x="1333500" y="5887938"/>
            <a:ext cx="4191000" cy="19050"/>
          </a:xfrm>
          <a:prstGeom prst="rect">
            <a:avLst/>
          </a:prstGeom>
          <a:solidFill>
            <a:srgbClr val="C9D6E0"/>
          </a:solidFill>
          <a:ln/>
        </p:spPr>
        <p:txBody>
          <a:bodyPr/>
          <a:lstStyle/>
          <a:p>
            <a:endParaRPr lang="en-US"/>
          </a:p>
        </p:txBody>
      </p:sp>
      <p:sp>
        <p:nvSpPr>
          <p:cNvPr id="17" name="Text 15"/>
          <p:cNvSpPr/>
          <p:nvPr/>
        </p:nvSpPr>
        <p:spPr>
          <a:xfrm>
            <a:off x="1333500" y="6135588"/>
            <a:ext cx="4316730" cy="784622"/>
          </a:xfrm>
          <a:prstGeom prst="rect">
            <a:avLst/>
          </a:prstGeom>
          <a:noFill/>
          <a:ln/>
        </p:spPr>
        <p:txBody>
          <a:bodyPr wrap="square" lIns="25400" tIns="25400" rIns="25400" bIns="25400" rtlCol="0" anchor="t">
            <a:normAutofit/>
          </a:bodyPr>
          <a:lstStyle/>
          <a:p>
            <a:pPr marL="0" indent="0" algn="l">
              <a:lnSpc>
                <a:spcPct val="119000"/>
              </a:lnSpc>
              <a:buNone/>
            </a:pPr>
            <a:r>
              <a:rPr lang="en-US" sz="2550" b="1" dirty="0">
                <a:solidFill>
                  <a:srgbClr val="13294B"/>
                </a:solidFill>
                <a:latin typeface="Cambria" pitchFamily="34" charset="0"/>
                <a:ea typeface="Cambria" pitchFamily="34" charset="-122"/>
                <a:cs typeface="Cambria" pitchFamily="34" charset="-120"/>
              </a:rPr>
              <a:t>Novant Health</a:t>
            </a:r>
            <a:endParaRPr lang="en-US" sz="2550" dirty="0"/>
          </a:p>
        </p:txBody>
      </p:sp>
      <p:sp>
        <p:nvSpPr>
          <p:cNvPr id="18" name="Shape 16"/>
          <p:cNvSpPr/>
          <p:nvPr/>
        </p:nvSpPr>
        <p:spPr>
          <a:xfrm>
            <a:off x="5981700" y="5887938"/>
            <a:ext cx="10972800" cy="19050"/>
          </a:xfrm>
          <a:prstGeom prst="rect">
            <a:avLst/>
          </a:prstGeom>
          <a:solidFill>
            <a:srgbClr val="C9D6E0"/>
          </a:solidFill>
          <a:ln/>
        </p:spPr>
        <p:txBody>
          <a:bodyPr/>
          <a:lstStyle/>
          <a:p>
            <a:endParaRPr lang="en-US"/>
          </a:p>
        </p:txBody>
      </p:sp>
      <p:sp>
        <p:nvSpPr>
          <p:cNvPr id="19" name="Text 17"/>
          <p:cNvSpPr/>
          <p:nvPr/>
        </p:nvSpPr>
        <p:spPr>
          <a:xfrm>
            <a:off x="5981700" y="6135588"/>
            <a:ext cx="11301984" cy="784622"/>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19,000 staff using AI features in Epic. A real-time suicide-risk alert. AI reads ED CT scans and alerts the stroke team when it sees a possible large-vessel stroke or bleed.</a:t>
            </a:r>
            <a:endParaRPr lang="en-US" sz="2100" dirty="0"/>
          </a:p>
        </p:txBody>
      </p:sp>
      <p:sp>
        <p:nvSpPr>
          <p:cNvPr id="20" name="Shape 18"/>
          <p:cNvSpPr/>
          <p:nvPr/>
        </p:nvSpPr>
        <p:spPr>
          <a:xfrm>
            <a:off x="1333500" y="8040291"/>
            <a:ext cx="4191000" cy="19050"/>
          </a:xfrm>
          <a:prstGeom prst="rect">
            <a:avLst/>
          </a:prstGeom>
          <a:solidFill>
            <a:srgbClr val="C9D6E0"/>
          </a:solidFill>
          <a:ln/>
        </p:spPr>
        <p:txBody>
          <a:bodyPr/>
          <a:lstStyle/>
          <a:p>
            <a:endParaRPr lang="en-US"/>
          </a:p>
        </p:txBody>
      </p:sp>
      <p:sp>
        <p:nvSpPr>
          <p:cNvPr id="21" name="Shape 19"/>
          <p:cNvSpPr/>
          <p:nvPr/>
        </p:nvSpPr>
        <p:spPr>
          <a:xfrm>
            <a:off x="1333500" y="7110710"/>
            <a:ext cx="4191000" cy="19050"/>
          </a:xfrm>
          <a:prstGeom prst="rect">
            <a:avLst/>
          </a:prstGeom>
          <a:solidFill>
            <a:srgbClr val="C9D6E0"/>
          </a:solidFill>
          <a:ln/>
        </p:spPr>
        <p:txBody>
          <a:bodyPr/>
          <a:lstStyle/>
          <a:p>
            <a:endParaRPr lang="en-US"/>
          </a:p>
        </p:txBody>
      </p:sp>
      <p:sp>
        <p:nvSpPr>
          <p:cNvPr id="22" name="Text 20"/>
          <p:cNvSpPr/>
          <p:nvPr/>
        </p:nvSpPr>
        <p:spPr>
          <a:xfrm>
            <a:off x="1333500" y="7358360"/>
            <a:ext cx="4316730" cy="491430"/>
          </a:xfrm>
          <a:prstGeom prst="rect">
            <a:avLst/>
          </a:prstGeom>
          <a:noFill/>
          <a:ln/>
        </p:spPr>
        <p:txBody>
          <a:bodyPr wrap="square" lIns="25400" tIns="25400" rIns="25400" bIns="25400" rtlCol="0" anchor="t">
            <a:normAutofit/>
          </a:bodyPr>
          <a:lstStyle/>
          <a:p>
            <a:pPr marL="0" indent="0" algn="l">
              <a:lnSpc>
                <a:spcPct val="119000"/>
              </a:lnSpc>
              <a:buNone/>
            </a:pPr>
            <a:r>
              <a:rPr lang="en-US" sz="2550" b="1" dirty="0">
                <a:solidFill>
                  <a:srgbClr val="13294B"/>
                </a:solidFill>
                <a:latin typeface="Cambria" pitchFamily="34" charset="0"/>
                <a:ea typeface="Cambria" pitchFamily="34" charset="-122"/>
                <a:cs typeface="Cambria" pitchFamily="34" charset="-120"/>
              </a:rPr>
              <a:t>WakeMed</a:t>
            </a:r>
            <a:endParaRPr lang="en-US" sz="2550" dirty="0"/>
          </a:p>
        </p:txBody>
      </p:sp>
      <p:sp>
        <p:nvSpPr>
          <p:cNvPr id="23" name="Shape 21"/>
          <p:cNvSpPr/>
          <p:nvPr/>
        </p:nvSpPr>
        <p:spPr>
          <a:xfrm>
            <a:off x="5981700" y="8040291"/>
            <a:ext cx="10972800" cy="19050"/>
          </a:xfrm>
          <a:prstGeom prst="rect">
            <a:avLst/>
          </a:prstGeom>
          <a:solidFill>
            <a:srgbClr val="C9D6E0"/>
          </a:solidFill>
          <a:ln/>
        </p:spPr>
        <p:txBody>
          <a:bodyPr/>
          <a:lstStyle/>
          <a:p>
            <a:endParaRPr lang="en-US"/>
          </a:p>
        </p:txBody>
      </p:sp>
      <p:sp>
        <p:nvSpPr>
          <p:cNvPr id="24" name="Shape 22"/>
          <p:cNvSpPr/>
          <p:nvPr/>
        </p:nvSpPr>
        <p:spPr>
          <a:xfrm>
            <a:off x="5981700" y="7110710"/>
            <a:ext cx="10972800" cy="19050"/>
          </a:xfrm>
          <a:prstGeom prst="rect">
            <a:avLst/>
          </a:prstGeom>
          <a:solidFill>
            <a:srgbClr val="C9D6E0"/>
          </a:solidFill>
          <a:ln/>
        </p:spPr>
        <p:txBody>
          <a:bodyPr/>
          <a:lstStyle/>
          <a:p>
            <a:endParaRPr lang="en-US"/>
          </a:p>
        </p:txBody>
      </p:sp>
      <p:sp>
        <p:nvSpPr>
          <p:cNvPr id="25" name="Text 23"/>
          <p:cNvSpPr/>
          <p:nvPr/>
        </p:nvSpPr>
        <p:spPr>
          <a:xfrm>
            <a:off x="5981700" y="7358360"/>
            <a:ext cx="11301984" cy="491430"/>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AI-drafted replies to patient messages: 12 to 15 fewer messages a day per provider.</a:t>
            </a:r>
            <a:endParaRPr lang="en-US" sz="2100" dirty="0"/>
          </a:p>
        </p:txBody>
      </p:sp>
      <p:sp>
        <p:nvSpPr>
          <p:cNvPr id="26" name="Text 24"/>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NC Health News, Jan 2025; Atrium Health Foundation, 2025; Abridge, 2025; Distilinfo, 2026; STAT, Aug 2026.</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4 · NORTH CAROLINA</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Two North Carolina examples</a:t>
            </a:r>
            <a:endParaRPr lang="en-US" sz="4500" dirty="0"/>
          </a:p>
        </p:txBody>
      </p:sp>
      <p:sp>
        <p:nvSpPr>
          <p:cNvPr id="4" name="Shape 2"/>
          <p:cNvSpPr/>
          <p:nvPr/>
        </p:nvSpPr>
        <p:spPr>
          <a:xfrm>
            <a:off x="1333500" y="2314575"/>
            <a:ext cx="7620000" cy="6197203"/>
          </a:xfrm>
          <a:prstGeom prst="roundRect">
            <a:avLst>
              <a:gd name="adj" fmla="val 2459"/>
            </a:avLst>
          </a:prstGeom>
          <a:solidFill>
            <a:srgbClr val="EAF3FA"/>
          </a:solidFill>
          <a:ln/>
        </p:spPr>
        <p:txBody>
          <a:bodyPr/>
          <a:lstStyle/>
          <a:p>
            <a:endParaRPr lang="en-US"/>
          </a:p>
        </p:txBody>
      </p:sp>
      <p:sp>
        <p:nvSpPr>
          <p:cNvPr id="5" name="Text 3"/>
          <p:cNvSpPr/>
          <p:nvPr/>
        </p:nvSpPr>
        <p:spPr>
          <a:xfrm>
            <a:off x="1790700" y="2695575"/>
            <a:ext cx="7376160" cy="485775"/>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Duke Health: sepsis</a:t>
            </a:r>
            <a:endParaRPr lang="en-US" sz="3000" dirty="0"/>
          </a:p>
        </p:txBody>
      </p:sp>
      <p:sp>
        <p:nvSpPr>
          <p:cNvPr id="6" name="Text 4"/>
          <p:cNvSpPr/>
          <p:nvPr/>
        </p:nvSpPr>
        <p:spPr>
          <a:xfrm>
            <a:off x="1790700" y="3409950"/>
            <a:ext cx="1901175" cy="838200"/>
          </a:xfrm>
          <a:prstGeom prst="rect">
            <a:avLst/>
          </a:prstGeom>
          <a:noFill/>
          <a:ln/>
        </p:spPr>
        <p:txBody>
          <a:bodyPr wrap="square" lIns="25400" tIns="25400" rIns="25400" bIns="25400" rtlCol="0" anchor="t">
            <a:normAutofit/>
          </a:bodyPr>
          <a:lstStyle/>
          <a:p>
            <a:pPr marL="0" indent="0" algn="l">
              <a:lnSpc>
                <a:spcPct val="84848"/>
              </a:lnSpc>
              <a:buNone/>
            </a:pPr>
            <a:r>
              <a:rPr lang="en-US" sz="6300" b="1" dirty="0">
                <a:solidFill>
                  <a:srgbClr val="4B9CD3"/>
                </a:solidFill>
                <a:latin typeface="Cambria" pitchFamily="34" charset="0"/>
                <a:ea typeface="Cambria" pitchFamily="34" charset="-122"/>
                <a:cs typeface="Cambria" pitchFamily="34" charset="-120"/>
              </a:rPr>
              <a:t>31%</a:t>
            </a:r>
            <a:endParaRPr lang="en-US" sz="6300" dirty="0"/>
          </a:p>
        </p:txBody>
      </p:sp>
      <p:sp>
        <p:nvSpPr>
          <p:cNvPr id="7" name="Text 5"/>
          <p:cNvSpPr/>
          <p:nvPr/>
        </p:nvSpPr>
        <p:spPr>
          <a:xfrm>
            <a:off x="3747641" y="3829050"/>
            <a:ext cx="4635966" cy="398115"/>
          </a:xfrm>
          <a:prstGeom prst="rect">
            <a:avLst/>
          </a:prstGeom>
          <a:noFill/>
          <a:ln/>
        </p:spPr>
        <p:txBody>
          <a:bodyPr wrap="square" lIns="25400" tIns="25400" rIns="25400" bIns="25400" rtlCol="0" anchor="t">
            <a:normAutofit/>
          </a:bodyPr>
          <a:lstStyle/>
          <a:p>
            <a:pPr marL="0" indent="0" algn="l">
              <a:lnSpc>
                <a:spcPct val="108000"/>
              </a:lnSpc>
              <a:buNone/>
            </a:pPr>
            <a:r>
              <a:rPr lang="en-US" sz="2100" dirty="0">
                <a:solidFill>
                  <a:srgbClr val="13294B"/>
                </a:solidFill>
                <a:latin typeface="Calibri" pitchFamily="34" charset="0"/>
                <a:ea typeface="Calibri" pitchFamily="34" charset="-122"/>
                <a:cs typeface="Calibri" pitchFamily="34" charset="-120"/>
              </a:rPr>
              <a:t>drop in sepsis deaths reported by Duke</a:t>
            </a:r>
            <a:endParaRPr lang="en-US" sz="2100" dirty="0"/>
          </a:p>
        </p:txBody>
      </p:sp>
      <p:sp>
        <p:nvSpPr>
          <p:cNvPr id="8" name="Shape 6"/>
          <p:cNvSpPr/>
          <p:nvPr/>
        </p:nvSpPr>
        <p:spPr>
          <a:xfrm>
            <a:off x="1790700" y="4476750"/>
            <a:ext cx="457200" cy="457200"/>
          </a:xfrm>
          <a:prstGeom prst="ellipse">
            <a:avLst/>
          </a:prstGeom>
          <a:solidFill>
            <a:srgbClr val="4B9CD3"/>
          </a:solidFill>
          <a:ln/>
        </p:spPr>
        <p:txBody>
          <a:bodyPr/>
          <a:lstStyle/>
          <a:p>
            <a:endParaRPr lang="en-US"/>
          </a:p>
        </p:txBody>
      </p:sp>
      <p:sp>
        <p:nvSpPr>
          <p:cNvPr id="9" name="Text 7"/>
          <p:cNvSpPr/>
          <p:nvPr/>
        </p:nvSpPr>
        <p:spPr>
          <a:xfrm>
            <a:off x="1752600" y="4476750"/>
            <a:ext cx="533400" cy="495300"/>
          </a:xfrm>
          <a:prstGeom prst="rect">
            <a:avLst/>
          </a:prstGeom>
          <a:noFill/>
          <a:ln/>
        </p:spPr>
        <p:txBody>
          <a:bodyPr wrap="square" lIns="25400" tIns="25400" rIns="25400" bIns="25400" rtlCol="0" anchor="ctr">
            <a:normAutofit/>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10" name="Text 8"/>
          <p:cNvSpPr/>
          <p:nvPr/>
        </p:nvSpPr>
        <p:spPr>
          <a:xfrm>
            <a:off x="2438400" y="4538663"/>
            <a:ext cx="5122188" cy="371475"/>
          </a:xfrm>
          <a:prstGeom prst="rect">
            <a:avLst/>
          </a:prstGeom>
          <a:noFill/>
          <a:ln/>
        </p:spPr>
        <p:txBody>
          <a:bodyPr wrap="square" lIns="25400" tIns="25400" rIns="25400" bIns="25400" rtlCol="0" anchor="t">
            <a:normAutofit/>
          </a:bodyPr>
          <a:lstStyle/>
          <a:p>
            <a:pPr marL="0" indent="0" algn="l">
              <a:buNone/>
            </a:pPr>
            <a:r>
              <a:rPr lang="en-US" sz="2100" dirty="0">
                <a:solidFill>
                  <a:srgbClr val="13294B"/>
                </a:solidFill>
                <a:latin typeface="Calibri" pitchFamily="34" charset="0"/>
                <a:ea typeface="Calibri" pitchFamily="34" charset="-122"/>
                <a:cs typeface="Calibri" pitchFamily="34" charset="-120"/>
              </a:rPr>
              <a:t>A prediction model scores every ED patient</a:t>
            </a:r>
            <a:endParaRPr lang="en-US" sz="2100" dirty="0"/>
          </a:p>
        </p:txBody>
      </p:sp>
      <p:sp>
        <p:nvSpPr>
          <p:cNvPr id="11" name="Shape 9"/>
          <p:cNvSpPr/>
          <p:nvPr/>
        </p:nvSpPr>
        <p:spPr>
          <a:xfrm>
            <a:off x="1790700" y="5105400"/>
            <a:ext cx="457200" cy="457200"/>
          </a:xfrm>
          <a:prstGeom prst="ellipse">
            <a:avLst/>
          </a:prstGeom>
          <a:solidFill>
            <a:srgbClr val="4B9CD3"/>
          </a:solidFill>
          <a:ln/>
        </p:spPr>
        <p:txBody>
          <a:bodyPr/>
          <a:lstStyle/>
          <a:p>
            <a:endParaRPr lang="en-US"/>
          </a:p>
        </p:txBody>
      </p:sp>
      <p:sp>
        <p:nvSpPr>
          <p:cNvPr id="12" name="Text 10"/>
          <p:cNvSpPr/>
          <p:nvPr/>
        </p:nvSpPr>
        <p:spPr>
          <a:xfrm>
            <a:off x="1752600" y="5105400"/>
            <a:ext cx="533400" cy="495300"/>
          </a:xfrm>
          <a:prstGeom prst="rect">
            <a:avLst/>
          </a:prstGeom>
          <a:noFill/>
          <a:ln/>
        </p:spPr>
        <p:txBody>
          <a:bodyPr wrap="square" lIns="25400" tIns="25400" rIns="25400" bIns="25400" rtlCol="0" anchor="ctr">
            <a:normAutofit/>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3" name="Text 11"/>
          <p:cNvSpPr/>
          <p:nvPr/>
        </p:nvSpPr>
        <p:spPr>
          <a:xfrm>
            <a:off x="2438400" y="5167313"/>
            <a:ext cx="4581123" cy="371475"/>
          </a:xfrm>
          <a:prstGeom prst="rect">
            <a:avLst/>
          </a:prstGeom>
          <a:noFill/>
          <a:ln/>
        </p:spPr>
        <p:txBody>
          <a:bodyPr wrap="square" lIns="25400" tIns="25400" rIns="25400" bIns="25400" rtlCol="0" anchor="t">
            <a:normAutofit/>
          </a:bodyPr>
          <a:lstStyle/>
          <a:p>
            <a:pPr marL="0" indent="0" algn="l">
              <a:buNone/>
            </a:pPr>
            <a:r>
              <a:rPr lang="en-US" sz="2100" dirty="0">
                <a:solidFill>
                  <a:srgbClr val="13294B"/>
                </a:solidFill>
                <a:latin typeface="Calibri" pitchFamily="34" charset="0"/>
                <a:ea typeface="Calibri" pitchFamily="34" charset="-122"/>
                <a:cs typeface="Calibri" pitchFamily="34" charset="-120"/>
              </a:rPr>
              <a:t>A rapid response nurse reviews the list</a:t>
            </a:r>
            <a:endParaRPr lang="en-US" sz="2100" dirty="0"/>
          </a:p>
        </p:txBody>
      </p:sp>
      <p:sp>
        <p:nvSpPr>
          <p:cNvPr id="14" name="Shape 12"/>
          <p:cNvSpPr/>
          <p:nvPr/>
        </p:nvSpPr>
        <p:spPr>
          <a:xfrm>
            <a:off x="1790700" y="5734050"/>
            <a:ext cx="457200" cy="457200"/>
          </a:xfrm>
          <a:prstGeom prst="ellipse">
            <a:avLst/>
          </a:prstGeom>
          <a:solidFill>
            <a:srgbClr val="4B9CD3"/>
          </a:solidFill>
          <a:ln/>
        </p:spPr>
        <p:txBody>
          <a:bodyPr/>
          <a:lstStyle/>
          <a:p>
            <a:endParaRPr lang="en-US"/>
          </a:p>
        </p:txBody>
      </p:sp>
      <p:sp>
        <p:nvSpPr>
          <p:cNvPr id="15" name="Text 13"/>
          <p:cNvSpPr/>
          <p:nvPr/>
        </p:nvSpPr>
        <p:spPr>
          <a:xfrm>
            <a:off x="1752600" y="5734050"/>
            <a:ext cx="533400" cy="495300"/>
          </a:xfrm>
          <a:prstGeom prst="rect">
            <a:avLst/>
          </a:prstGeom>
          <a:noFill/>
          <a:ln/>
        </p:spPr>
        <p:txBody>
          <a:bodyPr wrap="square" lIns="25400" tIns="25400" rIns="25400" bIns="25400" rtlCol="0" anchor="ctr">
            <a:normAutofit/>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6" name="Text 14"/>
          <p:cNvSpPr/>
          <p:nvPr/>
        </p:nvSpPr>
        <p:spPr>
          <a:xfrm>
            <a:off x="2438400" y="5795963"/>
            <a:ext cx="5435694" cy="371475"/>
          </a:xfrm>
          <a:prstGeom prst="rect">
            <a:avLst/>
          </a:prstGeom>
          <a:noFill/>
          <a:ln/>
        </p:spPr>
        <p:txBody>
          <a:bodyPr wrap="square" lIns="25400" tIns="25400" rIns="25400" bIns="25400" rtlCol="0" anchor="t">
            <a:normAutofit/>
          </a:bodyPr>
          <a:lstStyle/>
          <a:p>
            <a:pPr marL="0" indent="0" algn="l">
              <a:buNone/>
            </a:pPr>
            <a:r>
              <a:rPr lang="en-US" sz="2100" dirty="0">
                <a:solidFill>
                  <a:srgbClr val="13294B"/>
                </a:solidFill>
                <a:latin typeface="Calibri" pitchFamily="34" charset="0"/>
                <a:ea typeface="Calibri" pitchFamily="34" charset="-122"/>
                <a:cs typeface="Calibri" pitchFamily="34" charset="-120"/>
              </a:rPr>
              <a:t>The nurse calls the ED team and documents it</a:t>
            </a:r>
            <a:endParaRPr lang="en-US" sz="2100" dirty="0"/>
          </a:p>
        </p:txBody>
      </p:sp>
      <p:sp>
        <p:nvSpPr>
          <p:cNvPr id="17" name="Shape 15"/>
          <p:cNvSpPr/>
          <p:nvPr/>
        </p:nvSpPr>
        <p:spPr>
          <a:xfrm>
            <a:off x="1790700" y="7227987"/>
            <a:ext cx="6705600" cy="19050"/>
          </a:xfrm>
          <a:prstGeom prst="rect">
            <a:avLst/>
          </a:prstGeom>
          <a:solidFill>
            <a:srgbClr val="C9D6E0"/>
          </a:solidFill>
          <a:ln/>
        </p:spPr>
        <p:txBody>
          <a:bodyPr/>
          <a:lstStyle/>
          <a:p>
            <a:endParaRPr lang="en-US"/>
          </a:p>
        </p:txBody>
      </p:sp>
      <p:sp>
        <p:nvSpPr>
          <p:cNvPr id="18" name="Text 16"/>
          <p:cNvSpPr/>
          <p:nvPr/>
        </p:nvSpPr>
        <p:spPr>
          <a:xfrm>
            <a:off x="1790700" y="7437537"/>
            <a:ext cx="6906768" cy="731341"/>
          </a:xfrm>
          <a:prstGeom prst="rect">
            <a:avLst/>
          </a:prstGeom>
          <a:noFill/>
          <a:ln/>
        </p:spPr>
        <p:txBody>
          <a:bodyPr wrap="square" lIns="25400" tIns="25400" rIns="25400" bIns="25400" rtlCol="0" anchor="t">
            <a:normAutofit/>
          </a:bodyPr>
          <a:lstStyle/>
          <a:p>
            <a:pPr marL="0" indent="0" algn="l">
              <a:lnSpc>
                <a:spcPct val="113750"/>
              </a:lnSpc>
              <a:buNone/>
            </a:pPr>
            <a:r>
              <a:rPr lang="en-US" sz="1950" dirty="0">
                <a:solidFill>
                  <a:srgbClr val="13294B"/>
                </a:solidFill>
                <a:latin typeface="Calibri" pitchFamily="34" charset="0"/>
                <a:ea typeface="Calibri" pitchFamily="34" charset="-122"/>
                <a:cs typeface="Calibri" pitchFamily="34" charset="-120"/>
              </a:rPr>
              <a:t>Trained on 42,000 past patients. Nurses helped design the workflow, and nurses run it.</a:t>
            </a:r>
            <a:endParaRPr lang="en-US" sz="1950" dirty="0"/>
          </a:p>
        </p:txBody>
      </p:sp>
      <p:sp>
        <p:nvSpPr>
          <p:cNvPr id="19" name="Shape 17"/>
          <p:cNvSpPr/>
          <p:nvPr/>
        </p:nvSpPr>
        <p:spPr>
          <a:xfrm>
            <a:off x="9334500" y="2314575"/>
            <a:ext cx="7620000" cy="6197203"/>
          </a:xfrm>
          <a:prstGeom prst="roundRect">
            <a:avLst>
              <a:gd name="adj" fmla="val 2459"/>
            </a:avLst>
          </a:prstGeom>
          <a:solidFill>
            <a:srgbClr val="EAF3FA"/>
          </a:solidFill>
          <a:ln/>
        </p:spPr>
        <p:txBody>
          <a:bodyPr/>
          <a:lstStyle/>
          <a:p>
            <a:endParaRPr lang="en-US"/>
          </a:p>
        </p:txBody>
      </p:sp>
      <p:sp>
        <p:nvSpPr>
          <p:cNvPr id="20" name="Text 18"/>
          <p:cNvSpPr/>
          <p:nvPr/>
        </p:nvSpPr>
        <p:spPr>
          <a:xfrm>
            <a:off x="9791700" y="2695575"/>
            <a:ext cx="6906768" cy="933450"/>
          </a:xfrm>
          <a:prstGeom prst="rect">
            <a:avLst/>
          </a:prstGeom>
          <a:noFill/>
          <a:ln/>
        </p:spPr>
        <p:txBody>
          <a:bodyPr wrap="square" lIns="25400" tIns="25400" rIns="25400" bIns="25400" rtlCol="0" anchor="t">
            <a:normAutofit/>
          </a:bodyPr>
          <a:lstStyle/>
          <a:p>
            <a:pPr marL="0" indent="0" algn="l">
              <a:buNone/>
            </a:pPr>
            <a:r>
              <a:rPr lang="en-US" sz="3000" b="1" dirty="0">
                <a:solidFill>
                  <a:srgbClr val="13294B"/>
                </a:solidFill>
                <a:latin typeface="Cambria" pitchFamily="34" charset="0"/>
                <a:ea typeface="Cambria" pitchFamily="34" charset="-122"/>
                <a:cs typeface="Cambria" pitchFamily="34" charset="-120"/>
              </a:rPr>
              <a:t>Atrium Health Union (Monroe): charting</a:t>
            </a:r>
            <a:endParaRPr lang="en-US" sz="3000" dirty="0"/>
          </a:p>
        </p:txBody>
      </p:sp>
      <p:sp>
        <p:nvSpPr>
          <p:cNvPr id="21" name="Text 19"/>
          <p:cNvSpPr/>
          <p:nvPr/>
        </p:nvSpPr>
        <p:spPr>
          <a:xfrm>
            <a:off x="9791700" y="3857625"/>
            <a:ext cx="1024086" cy="838200"/>
          </a:xfrm>
          <a:prstGeom prst="rect">
            <a:avLst/>
          </a:prstGeom>
          <a:noFill/>
          <a:ln/>
        </p:spPr>
        <p:txBody>
          <a:bodyPr wrap="square" lIns="25400" tIns="25400" rIns="25400" bIns="25400" rtlCol="0" anchor="t">
            <a:normAutofit/>
          </a:bodyPr>
          <a:lstStyle/>
          <a:p>
            <a:pPr marL="0" indent="0" algn="l">
              <a:lnSpc>
                <a:spcPct val="84848"/>
              </a:lnSpc>
              <a:buNone/>
            </a:pPr>
            <a:r>
              <a:rPr lang="en-US" sz="6300" b="1" dirty="0">
                <a:solidFill>
                  <a:srgbClr val="4B9CD3"/>
                </a:solidFill>
                <a:latin typeface="Cambria" pitchFamily="34" charset="0"/>
                <a:ea typeface="Cambria" pitchFamily="34" charset="-122"/>
                <a:cs typeface="Cambria" pitchFamily="34" charset="-120"/>
              </a:rPr>
              <a:t>73</a:t>
            </a:r>
            <a:endParaRPr lang="en-US" sz="6300" dirty="0"/>
          </a:p>
        </p:txBody>
      </p:sp>
      <p:sp>
        <p:nvSpPr>
          <p:cNvPr id="22" name="Text 20"/>
          <p:cNvSpPr/>
          <p:nvPr/>
        </p:nvSpPr>
        <p:spPr>
          <a:xfrm>
            <a:off x="10968186" y="4276725"/>
            <a:ext cx="5906199" cy="398115"/>
          </a:xfrm>
          <a:prstGeom prst="rect">
            <a:avLst/>
          </a:prstGeom>
          <a:noFill/>
          <a:ln/>
        </p:spPr>
        <p:txBody>
          <a:bodyPr wrap="square" lIns="25400" tIns="25400" rIns="25400" bIns="25400" rtlCol="0" anchor="t">
            <a:normAutofit/>
          </a:bodyPr>
          <a:lstStyle/>
          <a:p>
            <a:pPr marL="0" indent="0" algn="l">
              <a:lnSpc>
                <a:spcPct val="108000"/>
              </a:lnSpc>
              <a:buNone/>
            </a:pPr>
            <a:r>
              <a:rPr lang="en-US" sz="2100" dirty="0">
                <a:solidFill>
                  <a:srgbClr val="13294B"/>
                </a:solidFill>
                <a:latin typeface="Calibri" pitchFamily="34" charset="0"/>
                <a:ea typeface="Calibri" pitchFamily="34" charset="-122"/>
                <a:cs typeface="Calibri" pitchFamily="34" charset="-120"/>
              </a:rPr>
              <a:t>nurses, CNAs and techs on the first unit, Feb 2025</a:t>
            </a:r>
            <a:endParaRPr lang="en-US" sz="2100" dirty="0"/>
          </a:p>
        </p:txBody>
      </p:sp>
      <p:sp>
        <p:nvSpPr>
          <p:cNvPr id="23" name="Shape 21"/>
          <p:cNvSpPr/>
          <p:nvPr/>
        </p:nvSpPr>
        <p:spPr>
          <a:xfrm>
            <a:off x="9791700" y="4924425"/>
            <a:ext cx="457200" cy="457200"/>
          </a:xfrm>
          <a:prstGeom prst="ellipse">
            <a:avLst/>
          </a:prstGeom>
          <a:solidFill>
            <a:srgbClr val="4B9CD3"/>
          </a:solidFill>
          <a:ln/>
        </p:spPr>
        <p:txBody>
          <a:bodyPr/>
          <a:lstStyle/>
          <a:p>
            <a:endParaRPr lang="en-US"/>
          </a:p>
        </p:txBody>
      </p:sp>
      <p:sp>
        <p:nvSpPr>
          <p:cNvPr id="24" name="Text 22"/>
          <p:cNvSpPr/>
          <p:nvPr/>
        </p:nvSpPr>
        <p:spPr>
          <a:xfrm>
            <a:off x="9753600" y="4924425"/>
            <a:ext cx="533400" cy="495300"/>
          </a:xfrm>
          <a:prstGeom prst="rect">
            <a:avLst/>
          </a:prstGeom>
          <a:noFill/>
          <a:ln/>
        </p:spPr>
        <p:txBody>
          <a:bodyPr wrap="square" lIns="25400" tIns="25400" rIns="25400" bIns="25400" rtlCol="0" anchor="ctr">
            <a:normAutofit/>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25" name="Text 23"/>
          <p:cNvSpPr/>
          <p:nvPr/>
        </p:nvSpPr>
        <p:spPr>
          <a:xfrm>
            <a:off x="10439400" y="4986338"/>
            <a:ext cx="5602679" cy="371475"/>
          </a:xfrm>
          <a:prstGeom prst="rect">
            <a:avLst/>
          </a:prstGeom>
          <a:noFill/>
          <a:ln/>
        </p:spPr>
        <p:txBody>
          <a:bodyPr wrap="square" lIns="25400" tIns="25400" rIns="25400" bIns="25400" rtlCol="0" anchor="t">
            <a:normAutofit/>
          </a:bodyPr>
          <a:lstStyle/>
          <a:p>
            <a:pPr marL="0" indent="0" algn="l">
              <a:buNone/>
            </a:pPr>
            <a:r>
              <a:rPr lang="en-US" sz="2100" dirty="0">
                <a:solidFill>
                  <a:srgbClr val="13294B"/>
                </a:solidFill>
                <a:latin typeface="Calibri" pitchFamily="34" charset="0"/>
                <a:ea typeface="Calibri" pitchFamily="34" charset="-122"/>
                <a:cs typeface="Calibri" pitchFamily="34" charset="-120"/>
              </a:rPr>
              <a:t>The device listens while you're with the patient</a:t>
            </a:r>
            <a:endParaRPr lang="en-US" sz="2100" dirty="0"/>
          </a:p>
        </p:txBody>
      </p:sp>
      <p:sp>
        <p:nvSpPr>
          <p:cNvPr id="26" name="Shape 24"/>
          <p:cNvSpPr/>
          <p:nvPr/>
        </p:nvSpPr>
        <p:spPr>
          <a:xfrm>
            <a:off x="9791700" y="5553075"/>
            <a:ext cx="457200" cy="457200"/>
          </a:xfrm>
          <a:prstGeom prst="ellipse">
            <a:avLst/>
          </a:prstGeom>
          <a:solidFill>
            <a:srgbClr val="4B9CD3"/>
          </a:solidFill>
          <a:ln/>
        </p:spPr>
        <p:txBody>
          <a:bodyPr/>
          <a:lstStyle/>
          <a:p>
            <a:endParaRPr lang="en-US"/>
          </a:p>
        </p:txBody>
      </p:sp>
      <p:sp>
        <p:nvSpPr>
          <p:cNvPr id="27" name="Text 25"/>
          <p:cNvSpPr/>
          <p:nvPr/>
        </p:nvSpPr>
        <p:spPr>
          <a:xfrm>
            <a:off x="9753600" y="5553075"/>
            <a:ext cx="533400" cy="495300"/>
          </a:xfrm>
          <a:prstGeom prst="rect">
            <a:avLst/>
          </a:prstGeom>
          <a:noFill/>
          <a:ln/>
        </p:spPr>
        <p:txBody>
          <a:bodyPr wrap="square" lIns="25400" tIns="25400" rIns="25400" bIns="25400" rtlCol="0" anchor="ctr">
            <a:normAutofit/>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28" name="Text 26"/>
          <p:cNvSpPr/>
          <p:nvPr/>
        </p:nvSpPr>
        <p:spPr>
          <a:xfrm>
            <a:off x="10439400" y="5614988"/>
            <a:ext cx="2004149" cy="371475"/>
          </a:xfrm>
          <a:prstGeom prst="rect">
            <a:avLst/>
          </a:prstGeom>
          <a:noFill/>
          <a:ln/>
        </p:spPr>
        <p:txBody>
          <a:bodyPr wrap="square" lIns="25400" tIns="25400" rIns="25400" bIns="25400" rtlCol="0" anchor="t">
            <a:normAutofit/>
          </a:bodyPr>
          <a:lstStyle/>
          <a:p>
            <a:pPr marL="0" indent="0" algn="l">
              <a:buNone/>
            </a:pPr>
            <a:r>
              <a:rPr lang="en-US" sz="2100" dirty="0">
                <a:solidFill>
                  <a:srgbClr val="13294B"/>
                </a:solidFill>
                <a:latin typeface="Calibri" pitchFamily="34" charset="0"/>
                <a:ea typeface="Calibri" pitchFamily="34" charset="-122"/>
                <a:cs typeface="Calibri" pitchFamily="34" charset="-120"/>
              </a:rPr>
              <a:t>It drafts the note</a:t>
            </a:r>
            <a:endParaRPr lang="en-US" sz="2100" dirty="0"/>
          </a:p>
        </p:txBody>
      </p:sp>
      <p:sp>
        <p:nvSpPr>
          <p:cNvPr id="29" name="Shape 27"/>
          <p:cNvSpPr/>
          <p:nvPr/>
        </p:nvSpPr>
        <p:spPr>
          <a:xfrm>
            <a:off x="9791700" y="6181725"/>
            <a:ext cx="457200" cy="457200"/>
          </a:xfrm>
          <a:prstGeom prst="ellipse">
            <a:avLst/>
          </a:prstGeom>
          <a:solidFill>
            <a:srgbClr val="4B9CD3"/>
          </a:solidFill>
          <a:ln/>
        </p:spPr>
        <p:txBody>
          <a:bodyPr/>
          <a:lstStyle/>
          <a:p>
            <a:endParaRPr lang="en-US"/>
          </a:p>
        </p:txBody>
      </p:sp>
      <p:sp>
        <p:nvSpPr>
          <p:cNvPr id="30" name="Text 28"/>
          <p:cNvSpPr/>
          <p:nvPr/>
        </p:nvSpPr>
        <p:spPr>
          <a:xfrm>
            <a:off x="9753600" y="6181725"/>
            <a:ext cx="533400" cy="495300"/>
          </a:xfrm>
          <a:prstGeom prst="rect">
            <a:avLst/>
          </a:prstGeom>
          <a:noFill/>
          <a:ln/>
        </p:spPr>
        <p:txBody>
          <a:bodyPr wrap="square" lIns="25400" tIns="25400" rIns="25400" bIns="25400" rtlCol="0" anchor="ctr">
            <a:normAutofit/>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31" name="Text 29"/>
          <p:cNvSpPr/>
          <p:nvPr/>
        </p:nvSpPr>
        <p:spPr>
          <a:xfrm>
            <a:off x="10439400" y="6243638"/>
            <a:ext cx="4531191" cy="371475"/>
          </a:xfrm>
          <a:prstGeom prst="rect">
            <a:avLst/>
          </a:prstGeom>
          <a:noFill/>
          <a:ln/>
        </p:spPr>
        <p:txBody>
          <a:bodyPr wrap="square" lIns="25400" tIns="25400" rIns="25400" bIns="25400" rtlCol="0" anchor="t">
            <a:normAutofit/>
          </a:bodyPr>
          <a:lstStyle/>
          <a:p>
            <a:pPr marL="0" indent="0" algn="l">
              <a:buNone/>
            </a:pPr>
            <a:r>
              <a:rPr lang="en-US" sz="2100" dirty="0">
                <a:solidFill>
                  <a:srgbClr val="13294B"/>
                </a:solidFill>
                <a:latin typeface="Calibri" pitchFamily="34" charset="0"/>
                <a:ea typeface="Calibri" pitchFamily="34" charset="-122"/>
                <a:cs typeface="Calibri" pitchFamily="34" charset="-120"/>
              </a:rPr>
              <a:t>You verify it before it goes in the chart</a:t>
            </a:r>
            <a:endParaRPr lang="en-US" sz="2100" dirty="0"/>
          </a:p>
        </p:txBody>
      </p:sp>
      <p:sp>
        <p:nvSpPr>
          <p:cNvPr id="32" name="Text 30"/>
          <p:cNvSpPr/>
          <p:nvPr/>
        </p:nvSpPr>
        <p:spPr>
          <a:xfrm>
            <a:off x="1333500" y="8797528"/>
            <a:ext cx="16089630" cy="632222"/>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Duke Institute for Health Innovation; Sendak et al., JMIR Med Inform 2020; NC Health News, 2025; Atrium Health Foundation, 2025 ('Preparing the Front-Line Nurse for AI').</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3294B"/>
        </a:solidFill>
        <a:effectLst/>
      </p:bgPr>
    </p:bg>
    <p:spTree>
      <p:nvGrpSpPr>
        <p:cNvPr id="1" name=""/>
        <p:cNvGrpSpPr/>
        <p:nvPr/>
      </p:nvGrpSpPr>
      <p:grpSpPr>
        <a:xfrm>
          <a:off x="0" y="0"/>
          <a:ext cx="0" cy="0"/>
          <a:chOff x="0" y="0"/>
          <a:chExt cx="0" cy="0"/>
        </a:xfrm>
      </p:grpSpPr>
      <p:sp>
        <p:nvSpPr>
          <p:cNvPr id="2" name="Text 0"/>
          <p:cNvSpPr/>
          <p:nvPr/>
        </p:nvSpPr>
        <p:spPr>
          <a:xfrm>
            <a:off x="1333500" y="4640610"/>
            <a:ext cx="17183100" cy="1043880"/>
          </a:xfrm>
          <a:prstGeom prst="rect">
            <a:avLst/>
          </a:prstGeom>
          <a:noFill/>
          <a:ln/>
        </p:spPr>
        <p:txBody>
          <a:bodyPr wrap="square" lIns="25400" tIns="25400" rIns="25400" bIns="25400" rtlCol="0" anchor="t">
            <a:normAutofit/>
          </a:bodyPr>
          <a:lstStyle/>
          <a:p>
            <a:pPr marL="0" indent="0" algn="l">
              <a:lnSpc>
                <a:spcPct val="94286"/>
              </a:lnSpc>
              <a:buNone/>
            </a:pPr>
            <a:r>
              <a:rPr lang="en-US" sz="7200" b="1" dirty="0">
                <a:solidFill>
                  <a:srgbClr val="FFFFFF"/>
                </a:solidFill>
                <a:latin typeface="Cambria" pitchFamily="34" charset="0"/>
                <a:ea typeface="Cambria" pitchFamily="34" charset="-122"/>
                <a:cs typeface="Cambria" pitchFamily="34" charset="-120"/>
              </a:rPr>
              <a:t>What it means for nurses</a:t>
            </a:r>
            <a:endParaRPr lang="en-US" sz="7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5 · WHAT IT MEANS FOR NURSES</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Where your time goes</a:t>
            </a:r>
            <a:endParaRPr lang="en-US" sz="4500" dirty="0"/>
          </a:p>
        </p:txBody>
      </p:sp>
      <p:sp>
        <p:nvSpPr>
          <p:cNvPr id="4" name="Text 2"/>
          <p:cNvSpPr/>
          <p:nvPr/>
        </p:nvSpPr>
        <p:spPr>
          <a:xfrm>
            <a:off x="1333500" y="2352675"/>
            <a:ext cx="10058400" cy="371475"/>
          </a:xfrm>
          <a:prstGeom prst="rect">
            <a:avLst/>
          </a:prstGeom>
          <a:noFill/>
          <a:ln/>
        </p:spPr>
        <p:txBody>
          <a:bodyPr wrap="square" lIns="25400" tIns="25400" rIns="25400" bIns="25400" rtlCol="0" anchor="t">
            <a:normAutofit/>
          </a:bodyPr>
          <a:lstStyle/>
          <a:p>
            <a:pPr marL="0" indent="0" algn="l">
              <a:buNone/>
            </a:pPr>
            <a:r>
              <a:rPr lang="en-US" sz="2100" b="1" dirty="0">
                <a:solidFill>
                  <a:srgbClr val="13294B"/>
                </a:solidFill>
                <a:latin typeface="Calibri" pitchFamily="34" charset="0"/>
                <a:ea typeface="Calibri" pitchFamily="34" charset="-122"/>
                <a:cs typeface="Calibri" pitchFamily="34" charset="-120"/>
              </a:rPr>
              <a:t>Share of a nurse's time spent charting</a:t>
            </a:r>
            <a:endParaRPr lang="en-US" sz="2100" dirty="0"/>
          </a:p>
        </p:txBody>
      </p:sp>
      <p:sp>
        <p:nvSpPr>
          <p:cNvPr id="5" name="Text 3"/>
          <p:cNvSpPr/>
          <p:nvPr/>
        </p:nvSpPr>
        <p:spPr>
          <a:xfrm>
            <a:off x="1333500" y="3205163"/>
            <a:ext cx="4191000" cy="371475"/>
          </a:xfrm>
          <a:prstGeom prst="rect">
            <a:avLst/>
          </a:prstGeom>
          <a:noFill/>
          <a:ln/>
        </p:spPr>
        <p:txBody>
          <a:bodyPr wrap="square" lIns="25400" tIns="25400" rIns="25400" bIns="25400" rtlCol="0" anchor="t">
            <a:normAutofit/>
          </a:bodyPr>
          <a:lstStyle/>
          <a:p>
            <a:pPr marL="0" indent="0" algn="l">
              <a:buNone/>
            </a:pPr>
            <a:r>
              <a:rPr lang="en-US" sz="2100" dirty="0">
                <a:solidFill>
                  <a:srgbClr val="13294B"/>
                </a:solidFill>
                <a:latin typeface="Calibri" pitchFamily="34" charset="0"/>
                <a:ea typeface="Calibri" pitchFamily="34" charset="-122"/>
                <a:cs typeface="Calibri" pitchFamily="34" charset="-120"/>
              </a:rPr>
              <a:t>Charting on paper</a:t>
            </a:r>
            <a:endParaRPr lang="en-US" sz="2100" dirty="0"/>
          </a:p>
        </p:txBody>
      </p:sp>
      <p:sp>
        <p:nvSpPr>
          <p:cNvPr id="6" name="Shape 4"/>
          <p:cNvSpPr/>
          <p:nvPr/>
        </p:nvSpPr>
        <p:spPr>
          <a:xfrm>
            <a:off x="5372100" y="3067050"/>
            <a:ext cx="3924300" cy="609600"/>
          </a:xfrm>
          <a:prstGeom prst="roundRect">
            <a:avLst>
              <a:gd name="adj" fmla="val 12500"/>
            </a:avLst>
          </a:prstGeom>
          <a:solidFill>
            <a:srgbClr val="C9D6E0"/>
          </a:solidFill>
          <a:ln/>
        </p:spPr>
        <p:txBody>
          <a:bodyPr/>
          <a:lstStyle/>
          <a:p>
            <a:endParaRPr lang="en-US"/>
          </a:p>
        </p:txBody>
      </p:sp>
      <p:sp>
        <p:nvSpPr>
          <p:cNvPr id="7" name="Shape 5"/>
          <p:cNvSpPr/>
          <p:nvPr/>
        </p:nvSpPr>
        <p:spPr>
          <a:xfrm>
            <a:off x="5372100" y="3067050"/>
            <a:ext cx="353169" cy="609600"/>
          </a:xfrm>
          <a:prstGeom prst="rect">
            <a:avLst/>
          </a:prstGeom>
          <a:solidFill>
            <a:srgbClr val="C9D6E0"/>
          </a:solidFill>
          <a:ln/>
        </p:spPr>
        <p:txBody>
          <a:bodyPr/>
          <a:lstStyle/>
          <a:p>
            <a:endParaRPr lang="en-US"/>
          </a:p>
        </p:txBody>
      </p:sp>
      <p:sp>
        <p:nvSpPr>
          <p:cNvPr id="8" name="Shape 6"/>
          <p:cNvSpPr/>
          <p:nvPr/>
        </p:nvSpPr>
        <p:spPr>
          <a:xfrm>
            <a:off x="5372100" y="3067050"/>
            <a:ext cx="353169" cy="609600"/>
          </a:xfrm>
          <a:prstGeom prst="rect">
            <a:avLst/>
          </a:prstGeom>
          <a:solidFill>
            <a:srgbClr val="5B6673"/>
          </a:solidFill>
          <a:ln/>
        </p:spPr>
        <p:txBody>
          <a:bodyPr/>
          <a:lstStyle/>
          <a:p>
            <a:endParaRPr lang="en-US"/>
          </a:p>
        </p:txBody>
      </p:sp>
      <p:sp>
        <p:nvSpPr>
          <p:cNvPr id="9" name="Text 7"/>
          <p:cNvSpPr/>
          <p:nvPr/>
        </p:nvSpPr>
        <p:spPr>
          <a:xfrm>
            <a:off x="9525000" y="3162300"/>
            <a:ext cx="1028700" cy="457200"/>
          </a:xfrm>
          <a:prstGeom prst="rect">
            <a:avLst/>
          </a:prstGeom>
          <a:noFill/>
          <a:ln/>
        </p:spPr>
        <p:txBody>
          <a:bodyPr wrap="square" lIns="25400" tIns="25400" rIns="25400" bIns="25400" rtlCol="0" anchor="t">
            <a:normAutofit/>
          </a:bodyPr>
          <a:lstStyle/>
          <a:p>
            <a:pPr marL="0" indent="0" algn="l">
              <a:buNone/>
            </a:pPr>
            <a:r>
              <a:rPr lang="en-US" sz="2700" b="1" dirty="0">
                <a:solidFill>
                  <a:srgbClr val="13294B"/>
                </a:solidFill>
                <a:latin typeface="Calibri" pitchFamily="34" charset="0"/>
                <a:ea typeface="Calibri" pitchFamily="34" charset="-122"/>
                <a:cs typeface="Calibri" pitchFamily="34" charset="-120"/>
              </a:rPr>
              <a:t>9%</a:t>
            </a:r>
            <a:endParaRPr lang="en-US" sz="2700" dirty="0"/>
          </a:p>
        </p:txBody>
      </p:sp>
      <p:sp>
        <p:nvSpPr>
          <p:cNvPr id="10" name="Text 8"/>
          <p:cNvSpPr/>
          <p:nvPr/>
        </p:nvSpPr>
        <p:spPr>
          <a:xfrm>
            <a:off x="1333500" y="4195763"/>
            <a:ext cx="4191000" cy="371475"/>
          </a:xfrm>
          <a:prstGeom prst="rect">
            <a:avLst/>
          </a:prstGeom>
          <a:noFill/>
          <a:ln/>
        </p:spPr>
        <p:txBody>
          <a:bodyPr wrap="square" lIns="25400" tIns="25400" rIns="25400" bIns="25400" rtlCol="0" anchor="t">
            <a:normAutofit/>
          </a:bodyPr>
          <a:lstStyle/>
          <a:p>
            <a:pPr marL="0" indent="0" algn="l">
              <a:buNone/>
            </a:pPr>
            <a:r>
              <a:rPr lang="en-US" sz="2100" dirty="0">
                <a:solidFill>
                  <a:srgbClr val="13294B"/>
                </a:solidFill>
                <a:latin typeface="Calibri" pitchFamily="34" charset="0"/>
                <a:ea typeface="Calibri" pitchFamily="34" charset="-122"/>
                <a:cs typeface="Calibri" pitchFamily="34" charset="-120"/>
              </a:rPr>
              <a:t>Charting in the EHR (low estimate)</a:t>
            </a:r>
            <a:endParaRPr lang="en-US" sz="2100" dirty="0"/>
          </a:p>
        </p:txBody>
      </p:sp>
      <p:sp>
        <p:nvSpPr>
          <p:cNvPr id="11" name="Shape 9"/>
          <p:cNvSpPr/>
          <p:nvPr/>
        </p:nvSpPr>
        <p:spPr>
          <a:xfrm>
            <a:off x="5372100" y="4057650"/>
            <a:ext cx="3924300" cy="609600"/>
          </a:xfrm>
          <a:prstGeom prst="roundRect">
            <a:avLst>
              <a:gd name="adj" fmla="val 12500"/>
            </a:avLst>
          </a:prstGeom>
          <a:solidFill>
            <a:srgbClr val="C9D6E0"/>
          </a:solidFill>
          <a:ln/>
        </p:spPr>
        <p:txBody>
          <a:bodyPr/>
          <a:lstStyle/>
          <a:p>
            <a:endParaRPr lang="en-US"/>
          </a:p>
        </p:txBody>
      </p:sp>
      <p:sp>
        <p:nvSpPr>
          <p:cNvPr id="12" name="Shape 10"/>
          <p:cNvSpPr/>
          <p:nvPr/>
        </p:nvSpPr>
        <p:spPr>
          <a:xfrm>
            <a:off x="5372100" y="4057650"/>
            <a:ext cx="745480" cy="609600"/>
          </a:xfrm>
          <a:prstGeom prst="rect">
            <a:avLst/>
          </a:prstGeom>
          <a:solidFill>
            <a:srgbClr val="4B9CD3"/>
          </a:solidFill>
          <a:ln/>
        </p:spPr>
        <p:txBody>
          <a:bodyPr/>
          <a:lstStyle/>
          <a:p>
            <a:endParaRPr lang="en-US"/>
          </a:p>
        </p:txBody>
      </p:sp>
      <p:sp>
        <p:nvSpPr>
          <p:cNvPr id="13" name="Text 11"/>
          <p:cNvSpPr/>
          <p:nvPr/>
        </p:nvSpPr>
        <p:spPr>
          <a:xfrm>
            <a:off x="9525000" y="4152900"/>
            <a:ext cx="1028700" cy="457200"/>
          </a:xfrm>
          <a:prstGeom prst="rect">
            <a:avLst/>
          </a:prstGeom>
          <a:noFill/>
          <a:ln/>
        </p:spPr>
        <p:txBody>
          <a:bodyPr wrap="square" lIns="25400" tIns="25400" rIns="25400" bIns="25400" rtlCol="0" anchor="t">
            <a:normAutofit/>
          </a:bodyPr>
          <a:lstStyle/>
          <a:p>
            <a:pPr marL="0" indent="0" algn="l">
              <a:buNone/>
            </a:pPr>
            <a:r>
              <a:rPr lang="en-US" sz="2700" b="1" dirty="0">
                <a:solidFill>
                  <a:srgbClr val="13294B"/>
                </a:solidFill>
                <a:latin typeface="Calibri" pitchFamily="34" charset="0"/>
                <a:ea typeface="Calibri" pitchFamily="34" charset="-122"/>
                <a:cs typeface="Calibri" pitchFamily="34" charset="-120"/>
              </a:rPr>
              <a:t>19%</a:t>
            </a:r>
            <a:endParaRPr lang="en-US" sz="2700" dirty="0"/>
          </a:p>
        </p:txBody>
      </p:sp>
      <p:sp>
        <p:nvSpPr>
          <p:cNvPr id="14" name="Text 12"/>
          <p:cNvSpPr/>
          <p:nvPr/>
        </p:nvSpPr>
        <p:spPr>
          <a:xfrm>
            <a:off x="1333500" y="5186363"/>
            <a:ext cx="4191000" cy="371475"/>
          </a:xfrm>
          <a:prstGeom prst="rect">
            <a:avLst/>
          </a:prstGeom>
          <a:noFill/>
          <a:ln/>
        </p:spPr>
        <p:txBody>
          <a:bodyPr wrap="square" lIns="25400" tIns="25400" rIns="25400" bIns="25400" rtlCol="0" anchor="t">
            <a:normAutofit/>
          </a:bodyPr>
          <a:lstStyle/>
          <a:p>
            <a:pPr marL="0" indent="0" algn="l">
              <a:buNone/>
            </a:pPr>
            <a:r>
              <a:rPr lang="en-US" sz="2100" dirty="0">
                <a:solidFill>
                  <a:srgbClr val="13294B"/>
                </a:solidFill>
                <a:latin typeface="Calibri" pitchFamily="34" charset="0"/>
                <a:ea typeface="Calibri" pitchFamily="34" charset="-122"/>
                <a:cs typeface="Calibri" pitchFamily="34" charset="-120"/>
              </a:rPr>
              <a:t>Charting in the EHR (high estimate)</a:t>
            </a:r>
            <a:endParaRPr lang="en-US" sz="2100" dirty="0"/>
          </a:p>
        </p:txBody>
      </p:sp>
      <p:sp>
        <p:nvSpPr>
          <p:cNvPr id="15" name="Shape 13"/>
          <p:cNvSpPr/>
          <p:nvPr/>
        </p:nvSpPr>
        <p:spPr>
          <a:xfrm>
            <a:off x="5372100" y="5048250"/>
            <a:ext cx="3924300" cy="609600"/>
          </a:xfrm>
          <a:prstGeom prst="roundRect">
            <a:avLst>
              <a:gd name="adj" fmla="val 12500"/>
            </a:avLst>
          </a:prstGeom>
          <a:solidFill>
            <a:srgbClr val="C9D6E0"/>
          </a:solidFill>
          <a:ln/>
        </p:spPr>
        <p:txBody>
          <a:bodyPr/>
          <a:lstStyle/>
          <a:p>
            <a:endParaRPr lang="en-US"/>
          </a:p>
        </p:txBody>
      </p:sp>
      <p:sp>
        <p:nvSpPr>
          <p:cNvPr id="16" name="Shape 14"/>
          <p:cNvSpPr/>
          <p:nvPr/>
        </p:nvSpPr>
        <p:spPr>
          <a:xfrm>
            <a:off x="5372100" y="5048250"/>
            <a:ext cx="1373386" cy="609600"/>
          </a:xfrm>
          <a:prstGeom prst="rect">
            <a:avLst/>
          </a:prstGeom>
          <a:solidFill>
            <a:srgbClr val="13294B"/>
          </a:solidFill>
          <a:ln/>
        </p:spPr>
        <p:txBody>
          <a:bodyPr/>
          <a:lstStyle/>
          <a:p>
            <a:endParaRPr lang="en-US"/>
          </a:p>
        </p:txBody>
      </p:sp>
      <p:sp>
        <p:nvSpPr>
          <p:cNvPr id="17" name="Text 15"/>
          <p:cNvSpPr/>
          <p:nvPr/>
        </p:nvSpPr>
        <p:spPr>
          <a:xfrm>
            <a:off x="9525000" y="5143500"/>
            <a:ext cx="1028700" cy="457200"/>
          </a:xfrm>
          <a:prstGeom prst="rect">
            <a:avLst/>
          </a:prstGeom>
          <a:noFill/>
          <a:ln/>
        </p:spPr>
        <p:txBody>
          <a:bodyPr wrap="square" lIns="25400" tIns="25400" rIns="25400" bIns="25400" rtlCol="0" anchor="t">
            <a:normAutofit/>
          </a:bodyPr>
          <a:lstStyle/>
          <a:p>
            <a:pPr marL="0" indent="0" algn="l">
              <a:buNone/>
            </a:pPr>
            <a:r>
              <a:rPr lang="en-US" sz="2700" b="1" dirty="0">
                <a:solidFill>
                  <a:srgbClr val="13294B"/>
                </a:solidFill>
                <a:latin typeface="Calibri" pitchFamily="34" charset="0"/>
                <a:ea typeface="Calibri" pitchFamily="34" charset="-122"/>
                <a:cs typeface="Calibri" pitchFamily="34" charset="-120"/>
              </a:rPr>
              <a:t>35%</a:t>
            </a:r>
            <a:endParaRPr lang="en-US" sz="2700" dirty="0"/>
          </a:p>
        </p:txBody>
      </p:sp>
      <p:sp>
        <p:nvSpPr>
          <p:cNvPr id="18" name="Text 16"/>
          <p:cNvSpPr/>
          <p:nvPr/>
        </p:nvSpPr>
        <p:spPr>
          <a:xfrm>
            <a:off x="11239500" y="4349204"/>
            <a:ext cx="5886450" cy="990600"/>
          </a:xfrm>
          <a:prstGeom prst="rect">
            <a:avLst/>
          </a:prstGeom>
          <a:noFill/>
          <a:ln/>
        </p:spPr>
        <p:txBody>
          <a:bodyPr wrap="square" lIns="25400" tIns="25400" rIns="25400" bIns="25400" rtlCol="0" anchor="t">
            <a:normAutofit/>
          </a:bodyPr>
          <a:lstStyle/>
          <a:p>
            <a:pPr marL="0" indent="0" algn="l">
              <a:lnSpc>
                <a:spcPct val="106383"/>
              </a:lnSpc>
              <a:buNone/>
            </a:pPr>
            <a:r>
              <a:rPr lang="en-US" sz="3000" b="1" dirty="0">
                <a:solidFill>
                  <a:srgbClr val="13294B"/>
                </a:solidFill>
                <a:latin typeface="Cambria" pitchFamily="34" charset="0"/>
                <a:ea typeface="Cambria" pitchFamily="34" charset="-122"/>
                <a:cs typeface="Cambria" pitchFamily="34" charset="-120"/>
              </a:rPr>
              <a:t>Charting is the most routine thing we do.</a:t>
            </a:r>
            <a:endParaRPr lang="en-US" sz="3000" dirty="0"/>
          </a:p>
        </p:txBody>
      </p:sp>
      <p:sp>
        <p:nvSpPr>
          <p:cNvPr id="19" name="Text 17"/>
          <p:cNvSpPr/>
          <p:nvPr/>
        </p:nvSpPr>
        <p:spPr>
          <a:xfrm>
            <a:off x="11239500" y="5568404"/>
            <a:ext cx="2172772" cy="952500"/>
          </a:xfrm>
          <a:prstGeom prst="rect">
            <a:avLst/>
          </a:prstGeom>
          <a:noFill/>
          <a:ln/>
        </p:spPr>
        <p:txBody>
          <a:bodyPr wrap="square" lIns="25400" tIns="25400" rIns="25400" bIns="25400" rtlCol="0" anchor="t">
            <a:normAutofit/>
          </a:bodyPr>
          <a:lstStyle/>
          <a:p>
            <a:pPr marL="0" indent="0" algn="l">
              <a:lnSpc>
                <a:spcPct val="85714"/>
              </a:lnSpc>
              <a:buNone/>
            </a:pPr>
            <a:r>
              <a:rPr lang="en-US" sz="7200" b="1" dirty="0">
                <a:solidFill>
                  <a:srgbClr val="4B9CD3"/>
                </a:solidFill>
                <a:latin typeface="Cambria" pitchFamily="34" charset="0"/>
                <a:ea typeface="Cambria" pitchFamily="34" charset="-122"/>
                <a:cs typeface="Cambria" pitchFamily="34" charset="-120"/>
              </a:rPr>
              <a:t>56%</a:t>
            </a:r>
            <a:endParaRPr lang="en-US" sz="7200" dirty="0"/>
          </a:p>
        </p:txBody>
      </p:sp>
      <p:sp>
        <p:nvSpPr>
          <p:cNvPr id="20" name="Text 18"/>
          <p:cNvSpPr/>
          <p:nvPr/>
        </p:nvSpPr>
        <p:spPr>
          <a:xfrm>
            <a:off x="13405247" y="6092279"/>
            <a:ext cx="3655731" cy="758130"/>
          </a:xfrm>
          <a:prstGeom prst="rect">
            <a:avLst/>
          </a:prstGeom>
          <a:noFill/>
          <a:ln/>
        </p:spPr>
        <p:txBody>
          <a:bodyPr wrap="square" lIns="25400" tIns="25400" rIns="25400" bIns="25400" rtlCol="0" anchor="t">
            <a:normAutofit/>
          </a:bodyPr>
          <a:lstStyle/>
          <a:p>
            <a:pPr marL="0" indent="0" algn="l">
              <a:lnSpc>
                <a:spcPct val="108000"/>
              </a:lnSpc>
              <a:buNone/>
            </a:pPr>
            <a:r>
              <a:rPr lang="en-US" sz="2100" dirty="0">
                <a:solidFill>
                  <a:srgbClr val="13294B"/>
                </a:solidFill>
                <a:latin typeface="Calibri" pitchFamily="34" charset="0"/>
                <a:ea typeface="Calibri" pitchFamily="34" charset="-122"/>
                <a:cs typeface="Calibri" pitchFamily="34" charset="-120"/>
              </a:rPr>
              <a:t>of nurses who use AI say it has cut their charting time</a:t>
            </a:r>
            <a:endParaRPr lang="en-US" sz="2100" dirty="0"/>
          </a:p>
        </p:txBody>
      </p:sp>
      <p:sp>
        <p:nvSpPr>
          <p:cNvPr id="21" name="Text 19"/>
          <p:cNvSpPr/>
          <p:nvPr/>
        </p:nvSpPr>
        <p:spPr>
          <a:xfrm>
            <a:off x="1333500" y="9094589"/>
            <a:ext cx="1608963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AHRQ ENDBurden project; KLAS Arch Collaborative, 2025; Nurse.org 2026 survey.</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5 · WHAT IT MEANS FOR NURSES</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Which nursing jobs change first</a:t>
            </a:r>
            <a:endParaRPr lang="en-US" sz="4500" dirty="0"/>
          </a:p>
        </p:txBody>
      </p:sp>
      <p:sp>
        <p:nvSpPr>
          <p:cNvPr id="4" name="Shape 2"/>
          <p:cNvSpPr/>
          <p:nvPr/>
        </p:nvSpPr>
        <p:spPr>
          <a:xfrm>
            <a:off x="1333500" y="2352675"/>
            <a:ext cx="5003750" cy="5760839"/>
          </a:xfrm>
          <a:prstGeom prst="roundRect">
            <a:avLst>
              <a:gd name="adj" fmla="val 3046"/>
            </a:avLst>
          </a:prstGeom>
          <a:solidFill>
            <a:srgbClr val="EAF3FA"/>
          </a:solidFill>
          <a:ln/>
        </p:spPr>
        <p:txBody>
          <a:bodyPr/>
          <a:lstStyle/>
          <a:p>
            <a:endParaRPr lang="en-US"/>
          </a:p>
        </p:txBody>
      </p:sp>
      <p:sp>
        <p:nvSpPr>
          <p:cNvPr id="5" name="Text 3"/>
          <p:cNvSpPr/>
          <p:nvPr/>
        </p:nvSpPr>
        <p:spPr>
          <a:xfrm>
            <a:off x="1714500" y="2771775"/>
            <a:ext cx="4369003" cy="906661"/>
          </a:xfrm>
          <a:prstGeom prst="rect">
            <a:avLst/>
          </a:prstGeom>
          <a:noFill/>
          <a:ln/>
        </p:spPr>
        <p:txBody>
          <a:bodyPr wrap="square" lIns="25400" tIns="25400" rIns="25400" bIns="25400" rtlCol="0" anchor="t">
            <a:normAutofit/>
          </a:bodyPr>
          <a:lstStyle/>
          <a:p>
            <a:pPr marL="0" indent="0" algn="l">
              <a:lnSpc>
                <a:spcPct val="103636"/>
              </a:lnSpc>
              <a:buNone/>
            </a:pPr>
            <a:r>
              <a:rPr lang="en-US" sz="2850" b="1" dirty="0">
                <a:solidFill>
                  <a:srgbClr val="13294B"/>
                </a:solidFill>
                <a:latin typeface="Cambria" pitchFamily="34" charset="0"/>
                <a:ea typeface="Cambria" pitchFamily="34" charset="-122"/>
                <a:cs typeface="Cambria" pitchFamily="34" charset="-120"/>
              </a:rPr>
              <a:t>Utilization review and case management</a:t>
            </a:r>
            <a:endParaRPr lang="en-US" sz="2850" dirty="0"/>
          </a:p>
        </p:txBody>
      </p:sp>
      <p:sp>
        <p:nvSpPr>
          <p:cNvPr id="6" name="Text 4"/>
          <p:cNvSpPr/>
          <p:nvPr/>
        </p:nvSpPr>
        <p:spPr>
          <a:xfrm>
            <a:off x="1714500" y="3811786"/>
            <a:ext cx="4369003" cy="704850"/>
          </a:xfrm>
          <a:prstGeom prst="rect">
            <a:avLst/>
          </a:prstGeom>
          <a:noFill/>
          <a:ln/>
        </p:spPr>
        <p:txBody>
          <a:bodyPr wrap="square" lIns="25400" tIns="25400" rIns="25400" bIns="25400" rtlCol="0" anchor="t">
            <a:normAutofit/>
          </a:bodyPr>
          <a:lstStyle/>
          <a:p>
            <a:pPr marL="0" indent="0" algn="l">
              <a:buNone/>
            </a:pPr>
            <a:r>
              <a:rPr lang="en-US" sz="2100" b="1" dirty="0">
                <a:solidFill>
                  <a:srgbClr val="4B9CD3"/>
                </a:solidFill>
                <a:latin typeface="Calibri" pitchFamily="34" charset="0"/>
                <a:ea typeface="Calibri" pitchFamily="34" charset="-122"/>
                <a:cs typeface="Calibri" pitchFamily="34" charset="-120"/>
              </a:rPr>
              <a:t>Reading the chart against insurer criteria</a:t>
            </a:r>
            <a:endParaRPr lang="en-US" sz="2100" dirty="0"/>
          </a:p>
        </p:txBody>
      </p:sp>
      <p:sp>
        <p:nvSpPr>
          <p:cNvPr id="7" name="Text 5"/>
          <p:cNvSpPr/>
          <p:nvPr/>
        </p:nvSpPr>
        <p:spPr>
          <a:xfrm>
            <a:off x="1714500" y="4649986"/>
            <a:ext cx="4369003" cy="1904405"/>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AI now scores medical necessity for every patient. </a:t>
            </a:r>
            <a:endParaRPr lang="en-US" sz="2100" dirty="0"/>
          </a:p>
        </p:txBody>
      </p:sp>
      <p:sp>
        <p:nvSpPr>
          <p:cNvPr id="8" name="Shape 6"/>
          <p:cNvSpPr/>
          <p:nvPr/>
        </p:nvSpPr>
        <p:spPr>
          <a:xfrm>
            <a:off x="6642050" y="2352675"/>
            <a:ext cx="5003750" cy="5760839"/>
          </a:xfrm>
          <a:prstGeom prst="roundRect">
            <a:avLst>
              <a:gd name="adj" fmla="val 3046"/>
            </a:avLst>
          </a:prstGeom>
          <a:solidFill>
            <a:srgbClr val="EAF3FA"/>
          </a:solidFill>
          <a:ln/>
        </p:spPr>
        <p:txBody>
          <a:bodyPr/>
          <a:lstStyle/>
          <a:p>
            <a:endParaRPr lang="en-US"/>
          </a:p>
        </p:txBody>
      </p:sp>
      <p:sp>
        <p:nvSpPr>
          <p:cNvPr id="9" name="Text 7"/>
          <p:cNvSpPr/>
          <p:nvPr/>
        </p:nvSpPr>
        <p:spPr>
          <a:xfrm>
            <a:off x="7023050" y="2771775"/>
            <a:ext cx="4369003" cy="906661"/>
          </a:xfrm>
          <a:prstGeom prst="rect">
            <a:avLst/>
          </a:prstGeom>
          <a:noFill/>
          <a:ln/>
        </p:spPr>
        <p:txBody>
          <a:bodyPr wrap="square" lIns="25400" tIns="25400" rIns="25400" bIns="25400" rtlCol="0" anchor="t">
            <a:normAutofit/>
          </a:bodyPr>
          <a:lstStyle/>
          <a:p>
            <a:pPr marL="0" indent="0" algn="l">
              <a:lnSpc>
                <a:spcPct val="103636"/>
              </a:lnSpc>
              <a:buNone/>
            </a:pPr>
            <a:r>
              <a:rPr lang="en-US" sz="2850" b="1" dirty="0">
                <a:solidFill>
                  <a:srgbClr val="13294B"/>
                </a:solidFill>
                <a:latin typeface="Cambria" pitchFamily="34" charset="0"/>
                <a:ea typeface="Cambria" pitchFamily="34" charset="-122"/>
                <a:cs typeface="Cambria" pitchFamily="34" charset="-120"/>
              </a:rPr>
              <a:t>Clinical documentation integrity</a:t>
            </a:r>
            <a:endParaRPr lang="en-US" sz="2850" dirty="0"/>
          </a:p>
        </p:txBody>
      </p:sp>
      <p:sp>
        <p:nvSpPr>
          <p:cNvPr id="10" name="Text 8"/>
          <p:cNvSpPr/>
          <p:nvPr/>
        </p:nvSpPr>
        <p:spPr>
          <a:xfrm>
            <a:off x="7023050" y="3811786"/>
            <a:ext cx="4665925" cy="371475"/>
          </a:xfrm>
          <a:prstGeom prst="rect">
            <a:avLst/>
          </a:prstGeom>
          <a:noFill/>
          <a:ln/>
        </p:spPr>
        <p:txBody>
          <a:bodyPr wrap="square" lIns="25400" tIns="25400" rIns="25400" bIns="25400" rtlCol="0" anchor="t">
            <a:normAutofit/>
          </a:bodyPr>
          <a:lstStyle/>
          <a:p>
            <a:pPr marL="0" indent="0" algn="l">
              <a:buNone/>
            </a:pPr>
            <a:r>
              <a:rPr lang="en-US" sz="2100" b="1" dirty="0">
                <a:solidFill>
                  <a:srgbClr val="4B9CD3"/>
                </a:solidFill>
                <a:latin typeface="Calibri" pitchFamily="34" charset="0"/>
                <a:ea typeface="Calibri" pitchFamily="34" charset="-122"/>
                <a:cs typeface="Calibri" pitchFamily="34" charset="-120"/>
              </a:rPr>
              <a:t>Querying physicians to fix the record</a:t>
            </a:r>
            <a:endParaRPr lang="en-US" sz="2100" dirty="0"/>
          </a:p>
        </p:txBody>
      </p:sp>
      <p:sp>
        <p:nvSpPr>
          <p:cNvPr id="11" name="Text 9"/>
          <p:cNvSpPr/>
          <p:nvPr/>
        </p:nvSpPr>
        <p:spPr>
          <a:xfrm>
            <a:off x="7023050" y="4316611"/>
            <a:ext cx="4369003" cy="1904405"/>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At Intermountain, AI handles the routine queries and CDI nurses take the complex cases. Leaders say the team works as if it had six more CDI FTEs. No layoffs reported.</a:t>
            </a:r>
            <a:endParaRPr lang="en-US" sz="2100" dirty="0"/>
          </a:p>
        </p:txBody>
      </p:sp>
      <p:sp>
        <p:nvSpPr>
          <p:cNvPr id="12" name="Shape 10"/>
          <p:cNvSpPr/>
          <p:nvPr/>
        </p:nvSpPr>
        <p:spPr>
          <a:xfrm>
            <a:off x="11950601" y="2352675"/>
            <a:ext cx="5003750" cy="5760839"/>
          </a:xfrm>
          <a:prstGeom prst="roundRect">
            <a:avLst>
              <a:gd name="adj" fmla="val 3046"/>
            </a:avLst>
          </a:prstGeom>
          <a:solidFill>
            <a:srgbClr val="EAF3FA"/>
          </a:solidFill>
          <a:ln/>
        </p:spPr>
        <p:txBody>
          <a:bodyPr/>
          <a:lstStyle/>
          <a:p>
            <a:endParaRPr lang="en-US"/>
          </a:p>
        </p:txBody>
      </p:sp>
      <p:sp>
        <p:nvSpPr>
          <p:cNvPr id="13" name="Text 11"/>
          <p:cNvSpPr/>
          <p:nvPr/>
        </p:nvSpPr>
        <p:spPr>
          <a:xfrm>
            <a:off x="12331601" y="2771775"/>
            <a:ext cx="4665925" cy="472380"/>
          </a:xfrm>
          <a:prstGeom prst="rect">
            <a:avLst/>
          </a:prstGeom>
          <a:noFill/>
          <a:ln/>
        </p:spPr>
        <p:txBody>
          <a:bodyPr wrap="square" lIns="25400" tIns="25400" rIns="25400" bIns="25400" rtlCol="0" anchor="t">
            <a:normAutofit/>
          </a:bodyPr>
          <a:lstStyle/>
          <a:p>
            <a:pPr marL="0" indent="0" algn="l">
              <a:lnSpc>
                <a:spcPct val="103636"/>
              </a:lnSpc>
              <a:buNone/>
            </a:pPr>
            <a:r>
              <a:rPr lang="en-US" sz="2850" b="1" dirty="0">
                <a:solidFill>
                  <a:srgbClr val="13294B"/>
                </a:solidFill>
                <a:latin typeface="Cambria" pitchFamily="34" charset="0"/>
                <a:ea typeface="Cambria" pitchFamily="34" charset="-122"/>
                <a:cs typeface="Cambria" pitchFamily="34" charset="-120"/>
              </a:rPr>
              <a:t>Bedside nursing</a:t>
            </a:r>
            <a:endParaRPr lang="en-US" sz="2850" dirty="0"/>
          </a:p>
        </p:txBody>
      </p:sp>
      <p:sp>
        <p:nvSpPr>
          <p:cNvPr id="14" name="Text 12"/>
          <p:cNvSpPr/>
          <p:nvPr/>
        </p:nvSpPr>
        <p:spPr>
          <a:xfrm>
            <a:off x="12331601" y="3377505"/>
            <a:ext cx="4665925" cy="371475"/>
          </a:xfrm>
          <a:prstGeom prst="rect">
            <a:avLst/>
          </a:prstGeom>
          <a:noFill/>
          <a:ln/>
        </p:spPr>
        <p:txBody>
          <a:bodyPr wrap="square" lIns="25400" tIns="25400" rIns="25400" bIns="25400" rtlCol="0" anchor="t">
            <a:normAutofit/>
          </a:bodyPr>
          <a:lstStyle/>
          <a:p>
            <a:pPr marL="0" indent="0" algn="l">
              <a:buNone/>
            </a:pPr>
            <a:r>
              <a:rPr lang="en-US" sz="2100" b="1" dirty="0">
                <a:solidFill>
                  <a:srgbClr val="4B9CD3"/>
                </a:solidFill>
                <a:latin typeface="Calibri" pitchFamily="34" charset="0"/>
                <a:ea typeface="Calibri" pitchFamily="34" charset="-122"/>
                <a:cs typeface="Calibri" pitchFamily="34" charset="-120"/>
              </a:rPr>
              <a:t>Direct care, judgment, hands-on skills</a:t>
            </a:r>
            <a:endParaRPr lang="en-US" sz="2100" dirty="0"/>
          </a:p>
        </p:txBody>
      </p:sp>
      <p:sp>
        <p:nvSpPr>
          <p:cNvPr id="15" name="Text 13"/>
          <p:cNvSpPr/>
          <p:nvPr/>
        </p:nvSpPr>
        <p:spPr>
          <a:xfrm>
            <a:off x="12331601" y="3882330"/>
            <a:ext cx="4369003" cy="1157883"/>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13294B"/>
                </a:solidFill>
                <a:latin typeface="Calibri" pitchFamily="34" charset="0"/>
                <a:ea typeface="Calibri" pitchFamily="34" charset="-122"/>
                <a:cs typeface="Calibri" pitchFamily="34" charset="-120"/>
              </a:rPr>
              <a:t>Changes task by task, not all at once. Charting first, then alerts and summaries.</a:t>
            </a:r>
            <a:endParaRPr lang="en-US" sz="2100" dirty="0"/>
          </a:p>
        </p:txBody>
      </p:sp>
      <p:sp>
        <p:nvSpPr>
          <p:cNvPr id="16" name="Text 14"/>
          <p:cNvSpPr/>
          <p:nvPr/>
        </p:nvSpPr>
        <p:spPr>
          <a:xfrm>
            <a:off x="1333500" y="8494514"/>
            <a:ext cx="17183100" cy="409575"/>
          </a:xfrm>
          <a:prstGeom prst="rect">
            <a:avLst/>
          </a:prstGeom>
          <a:noFill/>
          <a:ln/>
        </p:spPr>
        <p:txBody>
          <a:bodyPr wrap="square" lIns="25400" tIns="25400" rIns="25400" bIns="25400" rtlCol="0" anchor="t">
            <a:normAutofit/>
          </a:bodyPr>
          <a:lstStyle/>
          <a:p>
            <a:pPr marL="0" indent="0" algn="l">
              <a:buNone/>
            </a:pPr>
            <a:r>
              <a:rPr lang="en-US" sz="2400" b="1" dirty="0">
                <a:solidFill>
                  <a:srgbClr val="13294B"/>
                </a:solidFill>
                <a:latin typeface="Calibri" pitchFamily="34" charset="0"/>
                <a:ea typeface="Calibri" pitchFamily="34" charset="-122"/>
                <a:cs typeface="Calibri" pitchFamily="34" charset="-120"/>
              </a:rPr>
              <a:t>The jobs made mostly of reading the chart and applying rules change first.</a:t>
            </a:r>
            <a:endParaRPr lang="en-US" sz="2400" dirty="0"/>
          </a:p>
        </p:txBody>
      </p:sp>
      <p:sp>
        <p:nvSpPr>
          <p:cNvPr id="17" name="Text 15"/>
          <p:cNvSpPr/>
          <p:nvPr/>
        </p:nvSpPr>
        <p:spPr>
          <a:xfrm>
            <a:off x="1333500" y="9094589"/>
            <a:ext cx="1608963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Xsolis / Yale New Haven and Baylor Scott &amp; White, 2025; HFMA (Intermountain CDI), 2025; Nurse.org 2026 survey.</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5 · WHAT IT MEANS FOR NURSES</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What we could gain, and what we could lose</a:t>
            </a:r>
            <a:endParaRPr lang="en-US" sz="4500" dirty="0"/>
          </a:p>
        </p:txBody>
      </p:sp>
      <p:sp>
        <p:nvSpPr>
          <p:cNvPr id="4" name="Shape 2"/>
          <p:cNvSpPr/>
          <p:nvPr/>
        </p:nvSpPr>
        <p:spPr>
          <a:xfrm>
            <a:off x="1333500" y="2428875"/>
            <a:ext cx="7620000" cy="3489871"/>
          </a:xfrm>
          <a:prstGeom prst="roundRect">
            <a:avLst>
              <a:gd name="adj" fmla="val 4367"/>
            </a:avLst>
          </a:prstGeom>
          <a:solidFill>
            <a:srgbClr val="EAF3FA"/>
          </a:solidFill>
          <a:ln/>
        </p:spPr>
        <p:txBody>
          <a:bodyPr/>
          <a:lstStyle/>
          <a:p>
            <a:endParaRPr lang="en-US"/>
          </a:p>
        </p:txBody>
      </p:sp>
      <p:sp>
        <p:nvSpPr>
          <p:cNvPr id="5" name="Shape 3"/>
          <p:cNvSpPr/>
          <p:nvPr/>
        </p:nvSpPr>
        <p:spPr>
          <a:xfrm>
            <a:off x="1790700" y="3000375"/>
            <a:ext cx="266700" cy="266700"/>
          </a:xfrm>
          <a:prstGeom prst="ellipse">
            <a:avLst/>
          </a:prstGeom>
          <a:solidFill>
            <a:srgbClr val="4B9CD3"/>
          </a:solidFill>
          <a:ln/>
        </p:spPr>
        <p:txBody>
          <a:bodyPr/>
          <a:lstStyle/>
          <a:p>
            <a:endParaRPr lang="en-US"/>
          </a:p>
        </p:txBody>
      </p:sp>
      <p:sp>
        <p:nvSpPr>
          <p:cNvPr id="6" name="Text 4"/>
          <p:cNvSpPr/>
          <p:nvPr/>
        </p:nvSpPr>
        <p:spPr>
          <a:xfrm>
            <a:off x="2247900" y="2886075"/>
            <a:ext cx="956221" cy="533400"/>
          </a:xfrm>
          <a:prstGeom prst="rect">
            <a:avLst/>
          </a:prstGeom>
          <a:noFill/>
          <a:ln/>
        </p:spPr>
        <p:txBody>
          <a:bodyPr wrap="square" lIns="25400" tIns="25400" rIns="25400" bIns="25400" rtlCol="0" anchor="t">
            <a:normAutofit/>
          </a:bodyPr>
          <a:lstStyle/>
          <a:p>
            <a:pPr marL="0" indent="0" algn="l">
              <a:buNone/>
            </a:pPr>
            <a:r>
              <a:rPr lang="en-US" sz="3300" b="1" dirty="0">
                <a:solidFill>
                  <a:srgbClr val="13294B"/>
                </a:solidFill>
                <a:latin typeface="Cambria" pitchFamily="34" charset="0"/>
                <a:ea typeface="Cambria" pitchFamily="34" charset="-122"/>
                <a:cs typeface="Cambria" pitchFamily="34" charset="-120"/>
              </a:rPr>
              <a:t>Gain</a:t>
            </a:r>
            <a:endParaRPr lang="en-US" sz="3300" dirty="0"/>
          </a:p>
        </p:txBody>
      </p:sp>
      <p:sp>
        <p:nvSpPr>
          <p:cNvPr id="7" name="Text 5"/>
          <p:cNvSpPr/>
          <p:nvPr/>
        </p:nvSpPr>
        <p:spPr>
          <a:xfrm>
            <a:off x="1790700" y="3648075"/>
            <a:ext cx="7376160"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Time back with patients</a:t>
            </a:r>
            <a:endParaRPr lang="en-US" sz="2400" dirty="0"/>
          </a:p>
        </p:txBody>
      </p:sp>
      <p:sp>
        <p:nvSpPr>
          <p:cNvPr id="8" name="Text 6"/>
          <p:cNvSpPr/>
          <p:nvPr/>
        </p:nvSpPr>
        <p:spPr>
          <a:xfrm>
            <a:off x="1790700" y="4341465"/>
            <a:ext cx="7376160"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Earlier warning when someone's going bad</a:t>
            </a:r>
            <a:endParaRPr lang="en-US" sz="2400" dirty="0"/>
          </a:p>
        </p:txBody>
      </p:sp>
      <p:sp>
        <p:nvSpPr>
          <p:cNvPr id="9" name="Text 7"/>
          <p:cNvSpPr/>
          <p:nvPr/>
        </p:nvSpPr>
        <p:spPr>
          <a:xfrm>
            <a:off x="1790700" y="5034855"/>
            <a:ext cx="7376160"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Less charting after the shift</a:t>
            </a:r>
            <a:endParaRPr lang="en-US" sz="2400" dirty="0"/>
          </a:p>
        </p:txBody>
      </p:sp>
      <p:sp>
        <p:nvSpPr>
          <p:cNvPr id="10" name="Shape 8"/>
          <p:cNvSpPr/>
          <p:nvPr/>
        </p:nvSpPr>
        <p:spPr>
          <a:xfrm>
            <a:off x="9334500" y="2428875"/>
            <a:ext cx="7620000" cy="3489871"/>
          </a:xfrm>
          <a:prstGeom prst="roundRect">
            <a:avLst>
              <a:gd name="adj" fmla="val 4367"/>
            </a:avLst>
          </a:prstGeom>
          <a:solidFill>
            <a:srgbClr val="EAF3FA"/>
          </a:solidFill>
          <a:ln/>
        </p:spPr>
        <p:txBody>
          <a:bodyPr/>
          <a:lstStyle/>
          <a:p>
            <a:endParaRPr lang="en-US"/>
          </a:p>
        </p:txBody>
      </p:sp>
      <p:sp>
        <p:nvSpPr>
          <p:cNvPr id="11" name="Shape 9"/>
          <p:cNvSpPr/>
          <p:nvPr/>
        </p:nvSpPr>
        <p:spPr>
          <a:xfrm>
            <a:off x="9791700" y="3000375"/>
            <a:ext cx="266700" cy="266700"/>
          </a:xfrm>
          <a:prstGeom prst="ellipse">
            <a:avLst/>
          </a:prstGeom>
          <a:solidFill>
            <a:srgbClr val="13294B"/>
          </a:solidFill>
          <a:ln/>
        </p:spPr>
        <p:txBody>
          <a:bodyPr/>
          <a:lstStyle/>
          <a:p>
            <a:endParaRPr lang="en-US"/>
          </a:p>
        </p:txBody>
      </p:sp>
      <p:sp>
        <p:nvSpPr>
          <p:cNvPr id="12" name="Text 10"/>
          <p:cNvSpPr/>
          <p:nvPr/>
        </p:nvSpPr>
        <p:spPr>
          <a:xfrm>
            <a:off x="10248900" y="2886075"/>
            <a:ext cx="960537" cy="533400"/>
          </a:xfrm>
          <a:prstGeom prst="rect">
            <a:avLst/>
          </a:prstGeom>
          <a:noFill/>
          <a:ln/>
        </p:spPr>
        <p:txBody>
          <a:bodyPr wrap="square" lIns="25400" tIns="25400" rIns="25400" bIns="25400" rtlCol="0" anchor="t">
            <a:normAutofit/>
          </a:bodyPr>
          <a:lstStyle/>
          <a:p>
            <a:pPr marL="0" indent="0" algn="l">
              <a:buNone/>
            </a:pPr>
            <a:r>
              <a:rPr lang="en-US" sz="3300" b="1" dirty="0">
                <a:solidFill>
                  <a:srgbClr val="13294B"/>
                </a:solidFill>
                <a:latin typeface="Cambria" pitchFamily="34" charset="0"/>
                <a:ea typeface="Cambria" pitchFamily="34" charset="-122"/>
                <a:cs typeface="Cambria" pitchFamily="34" charset="-120"/>
              </a:rPr>
              <a:t>Lose</a:t>
            </a:r>
            <a:endParaRPr lang="en-US" sz="3300" dirty="0"/>
          </a:p>
        </p:txBody>
      </p:sp>
      <p:sp>
        <p:nvSpPr>
          <p:cNvPr id="13" name="Text 11"/>
          <p:cNvSpPr/>
          <p:nvPr/>
        </p:nvSpPr>
        <p:spPr>
          <a:xfrm>
            <a:off x="9791700" y="3648075"/>
            <a:ext cx="7376160"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Alerts we learn to ignore</a:t>
            </a:r>
            <a:endParaRPr lang="en-US" sz="2400" dirty="0"/>
          </a:p>
        </p:txBody>
      </p:sp>
      <p:sp>
        <p:nvSpPr>
          <p:cNvPr id="14" name="Text 12"/>
          <p:cNvSpPr/>
          <p:nvPr/>
        </p:nvSpPr>
        <p:spPr>
          <a:xfrm>
            <a:off x="9791700" y="4341465"/>
            <a:ext cx="7376160"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Skills that fade when AI does the thinking</a:t>
            </a:r>
            <a:endParaRPr lang="en-US" sz="2400" dirty="0"/>
          </a:p>
        </p:txBody>
      </p:sp>
      <p:sp>
        <p:nvSpPr>
          <p:cNvPr id="15" name="Text 13"/>
          <p:cNvSpPr/>
          <p:nvPr/>
        </p:nvSpPr>
        <p:spPr>
          <a:xfrm>
            <a:off x="9791700" y="5034855"/>
            <a:ext cx="7376160"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Saved time turned into more patients</a:t>
            </a:r>
            <a:endParaRPr 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5 · WHAT IT MEANS FOR NURSES</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What nurses say</a:t>
            </a:r>
            <a:endParaRPr lang="en-US" sz="4500" dirty="0"/>
          </a:p>
        </p:txBody>
      </p:sp>
      <p:sp>
        <p:nvSpPr>
          <p:cNvPr id="4" name="Text 2"/>
          <p:cNvSpPr/>
          <p:nvPr/>
        </p:nvSpPr>
        <p:spPr>
          <a:xfrm>
            <a:off x="1333500" y="2581275"/>
            <a:ext cx="5392311" cy="1181100"/>
          </a:xfrm>
          <a:prstGeom prst="rect">
            <a:avLst/>
          </a:prstGeom>
          <a:noFill/>
          <a:ln/>
        </p:spPr>
        <p:txBody>
          <a:bodyPr wrap="square" lIns="25400" tIns="25400" rIns="25400" bIns="25400" rtlCol="0" anchor="t">
            <a:normAutofit/>
          </a:bodyPr>
          <a:lstStyle/>
          <a:p>
            <a:pPr marL="0" indent="0" algn="l">
              <a:lnSpc>
                <a:spcPct val="85106"/>
              </a:lnSpc>
              <a:buNone/>
            </a:pPr>
            <a:r>
              <a:rPr lang="en-US" sz="9000" b="1" dirty="0">
                <a:solidFill>
                  <a:srgbClr val="4B9CD3"/>
                </a:solidFill>
                <a:latin typeface="Cambria" pitchFamily="34" charset="0"/>
                <a:ea typeface="Cambria" pitchFamily="34" charset="-122"/>
                <a:cs typeface="Cambria" pitchFamily="34" charset="-120"/>
              </a:rPr>
              <a:t>22%</a:t>
            </a:r>
            <a:endParaRPr lang="en-US" sz="9000" dirty="0"/>
          </a:p>
        </p:txBody>
      </p:sp>
      <p:sp>
        <p:nvSpPr>
          <p:cNvPr id="5" name="Text 3"/>
          <p:cNvSpPr/>
          <p:nvPr/>
        </p:nvSpPr>
        <p:spPr>
          <a:xfrm>
            <a:off x="1333500" y="3857625"/>
            <a:ext cx="5392311" cy="423863"/>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trust AI tools for patient care</a:t>
            </a:r>
            <a:endParaRPr lang="en-US" sz="2250" dirty="0"/>
          </a:p>
        </p:txBody>
      </p:sp>
      <p:sp>
        <p:nvSpPr>
          <p:cNvPr id="6" name="Text 4"/>
          <p:cNvSpPr/>
          <p:nvPr/>
        </p:nvSpPr>
        <p:spPr>
          <a:xfrm>
            <a:off x="6692801" y="2581275"/>
            <a:ext cx="5392475" cy="1181100"/>
          </a:xfrm>
          <a:prstGeom prst="rect">
            <a:avLst/>
          </a:prstGeom>
          <a:noFill/>
          <a:ln/>
        </p:spPr>
        <p:txBody>
          <a:bodyPr wrap="square" lIns="25400" tIns="25400" rIns="25400" bIns="25400" rtlCol="0" anchor="t">
            <a:normAutofit/>
          </a:bodyPr>
          <a:lstStyle/>
          <a:p>
            <a:pPr marL="0" indent="0" algn="l">
              <a:lnSpc>
                <a:spcPct val="85106"/>
              </a:lnSpc>
              <a:buNone/>
            </a:pPr>
            <a:r>
              <a:rPr lang="en-US" sz="9000" b="1" dirty="0">
                <a:solidFill>
                  <a:srgbClr val="4B9CD3"/>
                </a:solidFill>
                <a:latin typeface="Cambria" pitchFamily="34" charset="0"/>
                <a:ea typeface="Cambria" pitchFamily="34" charset="-122"/>
                <a:cs typeface="Cambria" pitchFamily="34" charset="-120"/>
              </a:rPr>
              <a:t>60%</a:t>
            </a:r>
            <a:endParaRPr lang="en-US" sz="9000" dirty="0"/>
          </a:p>
        </p:txBody>
      </p:sp>
      <p:sp>
        <p:nvSpPr>
          <p:cNvPr id="7" name="Text 5"/>
          <p:cNvSpPr/>
          <p:nvPr/>
        </p:nvSpPr>
        <p:spPr>
          <a:xfrm>
            <a:off x="6692801" y="3857625"/>
            <a:ext cx="5049317" cy="809625"/>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of nurses handed a tool say they weren't trained on it</a:t>
            </a:r>
            <a:endParaRPr lang="en-US" sz="2250" dirty="0"/>
          </a:p>
        </p:txBody>
      </p:sp>
      <p:sp>
        <p:nvSpPr>
          <p:cNvPr id="8" name="Text 6"/>
          <p:cNvSpPr/>
          <p:nvPr/>
        </p:nvSpPr>
        <p:spPr>
          <a:xfrm>
            <a:off x="12052250" y="2581275"/>
            <a:ext cx="5392475" cy="1181100"/>
          </a:xfrm>
          <a:prstGeom prst="rect">
            <a:avLst/>
          </a:prstGeom>
          <a:noFill/>
          <a:ln/>
        </p:spPr>
        <p:txBody>
          <a:bodyPr wrap="square" lIns="25400" tIns="25400" rIns="25400" bIns="25400" rtlCol="0" anchor="t">
            <a:normAutofit/>
          </a:bodyPr>
          <a:lstStyle/>
          <a:p>
            <a:pPr marL="0" indent="0" algn="l">
              <a:lnSpc>
                <a:spcPct val="85106"/>
              </a:lnSpc>
              <a:buNone/>
            </a:pPr>
            <a:r>
              <a:rPr lang="en-US" sz="9000" b="1" dirty="0">
                <a:solidFill>
                  <a:srgbClr val="4B9CD3"/>
                </a:solidFill>
                <a:latin typeface="Cambria" pitchFamily="34" charset="0"/>
                <a:ea typeface="Cambria" pitchFamily="34" charset="-122"/>
                <a:cs typeface="Cambria" pitchFamily="34" charset="-120"/>
              </a:rPr>
              <a:t>19%</a:t>
            </a:r>
            <a:endParaRPr lang="en-US" sz="9000" dirty="0"/>
          </a:p>
        </p:txBody>
      </p:sp>
      <p:sp>
        <p:nvSpPr>
          <p:cNvPr id="9" name="Text 7"/>
          <p:cNvSpPr/>
          <p:nvPr/>
        </p:nvSpPr>
        <p:spPr>
          <a:xfrm>
            <a:off x="12052250" y="3857625"/>
            <a:ext cx="5392475" cy="423863"/>
          </a:xfrm>
          <a:prstGeom prst="rect">
            <a:avLst/>
          </a:prstGeom>
          <a:noFill/>
          <a:ln/>
        </p:spPr>
        <p:txBody>
          <a:bodyPr wrap="square" lIns="25400" tIns="25400" rIns="25400" bIns="25400" rtlCol="0" anchor="t">
            <a:normAutofit/>
          </a:bodyPr>
          <a:lstStyle/>
          <a:p>
            <a:pPr marL="0" indent="0" algn="l">
              <a:lnSpc>
                <a:spcPct val="109459"/>
              </a:lnSpc>
              <a:buNone/>
            </a:pPr>
            <a:r>
              <a:rPr lang="en-US" sz="2250" dirty="0">
                <a:solidFill>
                  <a:srgbClr val="13294B"/>
                </a:solidFill>
                <a:latin typeface="Calibri" pitchFamily="34" charset="0"/>
                <a:ea typeface="Calibri" pitchFamily="34" charset="-122"/>
                <a:cs typeface="Calibri" pitchFamily="34" charset="-120"/>
              </a:rPr>
              <a:t>say nurses had a say in choosing it</a:t>
            </a:r>
            <a:endParaRPr lang="en-US" sz="2250" dirty="0"/>
          </a:p>
        </p:txBody>
      </p:sp>
      <p:sp>
        <p:nvSpPr>
          <p:cNvPr id="10" name="Shape 8"/>
          <p:cNvSpPr/>
          <p:nvPr/>
        </p:nvSpPr>
        <p:spPr>
          <a:xfrm>
            <a:off x="1333500" y="5543550"/>
            <a:ext cx="15621000" cy="1162050"/>
          </a:xfrm>
          <a:prstGeom prst="roundRect">
            <a:avLst>
              <a:gd name="adj" fmla="val 13115"/>
            </a:avLst>
          </a:prstGeom>
          <a:solidFill>
            <a:srgbClr val="EAF3FA"/>
          </a:solidFill>
          <a:ln/>
        </p:spPr>
        <p:txBody>
          <a:bodyPr/>
          <a:lstStyle/>
          <a:p>
            <a:endParaRPr lang="en-US"/>
          </a:p>
        </p:txBody>
      </p:sp>
      <p:sp>
        <p:nvSpPr>
          <p:cNvPr id="11" name="Text 9"/>
          <p:cNvSpPr/>
          <p:nvPr/>
        </p:nvSpPr>
        <p:spPr>
          <a:xfrm>
            <a:off x="1790700" y="5924550"/>
            <a:ext cx="15175230" cy="43815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Nurse.org survey of nurses, 2026. A union survey in 2024 found the same pattern.</a:t>
            </a:r>
            <a:endParaRPr lang="en-US" sz="2250" dirty="0"/>
          </a:p>
        </p:txBody>
      </p:sp>
      <p:sp>
        <p:nvSpPr>
          <p:cNvPr id="12" name="Text 10"/>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Nurse.org 2026 State of Nursing Survey; National Nurses United, May 2024.</a:t>
            </a:r>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3">
    <p:bg>
      <p:bgPr>
        <a:solidFill>
          <a:srgbClr val="13294B"/>
        </a:solidFill>
        <a:effectLst/>
      </p:bgPr>
    </p:bg>
    <p:spTree>
      <p:nvGrpSpPr>
        <p:cNvPr id="1" name=""/>
        <p:cNvGrpSpPr/>
        <p:nvPr/>
      </p:nvGrpSpPr>
      <p:grpSpPr>
        <a:xfrm>
          <a:off x="0" y="0"/>
          <a:ext cx="0" cy="0"/>
          <a:chOff x="0" y="0"/>
          <a:chExt cx="0" cy="0"/>
        </a:xfrm>
      </p:grpSpPr>
      <p:sp>
        <p:nvSpPr>
          <p:cNvPr id="2" name="Text 0"/>
          <p:cNvSpPr/>
          <p:nvPr/>
        </p:nvSpPr>
        <p:spPr>
          <a:xfrm>
            <a:off x="1333500" y="4640610"/>
            <a:ext cx="17183100" cy="1043880"/>
          </a:xfrm>
          <a:prstGeom prst="rect">
            <a:avLst/>
          </a:prstGeom>
          <a:noFill/>
          <a:ln/>
        </p:spPr>
        <p:txBody>
          <a:bodyPr wrap="square" lIns="25400" tIns="25400" rIns="25400" bIns="25400" rtlCol="0" anchor="t">
            <a:normAutofit/>
          </a:bodyPr>
          <a:lstStyle/>
          <a:p>
            <a:pPr marL="0" indent="0" algn="l">
              <a:lnSpc>
                <a:spcPct val="94286"/>
              </a:lnSpc>
              <a:buNone/>
            </a:pPr>
            <a:r>
              <a:rPr lang="en-US" sz="7200" b="1" dirty="0">
                <a:solidFill>
                  <a:srgbClr val="FFFFFF"/>
                </a:solidFill>
                <a:latin typeface="Cambria" pitchFamily="34" charset="0"/>
                <a:ea typeface="Cambria" pitchFamily="34" charset="-122"/>
                <a:cs typeface="Cambria" pitchFamily="34" charset="-120"/>
              </a:rPr>
              <a:t>What's next</a:t>
            </a:r>
            <a:endParaRPr lang="en-US" sz="7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7 · WHAT'S NEXT</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What's coming: AI that acts, not just suggests</a:t>
            </a:r>
            <a:endParaRPr lang="en-US" sz="4500" dirty="0"/>
          </a:p>
        </p:txBody>
      </p:sp>
      <p:sp>
        <p:nvSpPr>
          <p:cNvPr id="4" name="Text 2"/>
          <p:cNvSpPr/>
          <p:nvPr/>
        </p:nvSpPr>
        <p:spPr>
          <a:xfrm>
            <a:off x="1333500" y="2009775"/>
            <a:ext cx="17183100" cy="371475"/>
          </a:xfrm>
          <a:prstGeom prst="rect">
            <a:avLst/>
          </a:prstGeom>
          <a:noFill/>
          <a:ln/>
        </p:spPr>
        <p:txBody>
          <a:bodyPr wrap="square" lIns="25400" tIns="25400" rIns="25400" bIns="25400" rtlCol="0" anchor="t">
            <a:normAutofit/>
          </a:bodyPr>
          <a:lstStyle/>
          <a:p>
            <a:pPr marL="0" indent="0" algn="l">
              <a:buNone/>
            </a:pPr>
            <a:r>
              <a:rPr lang="en-US" sz="2100" dirty="0">
                <a:solidFill>
                  <a:srgbClr val="5B6673"/>
                </a:solidFill>
                <a:latin typeface="Calibri" pitchFamily="34" charset="0"/>
                <a:ea typeface="Calibri" pitchFamily="34" charset="-122"/>
                <a:cs typeface="Calibri" pitchFamily="34" charset="-120"/>
              </a:rPr>
              <a:t>Epic's three named assistants. Epic runs in 44% of U.S. acute care hospitals (approximately 57% of all hospital beds)</a:t>
            </a:r>
            <a:endParaRPr lang="en-US" sz="2100" dirty="0"/>
          </a:p>
        </p:txBody>
      </p:sp>
      <p:sp>
        <p:nvSpPr>
          <p:cNvPr id="5" name="Shape 3"/>
          <p:cNvSpPr/>
          <p:nvPr/>
        </p:nvSpPr>
        <p:spPr>
          <a:xfrm>
            <a:off x="1333500" y="2800350"/>
            <a:ext cx="5003750" cy="4057650"/>
          </a:xfrm>
          <a:prstGeom prst="roundRect">
            <a:avLst>
              <a:gd name="adj" fmla="val 3756"/>
            </a:avLst>
          </a:prstGeom>
          <a:solidFill>
            <a:srgbClr val="EAF3FA"/>
          </a:solidFill>
          <a:ln/>
        </p:spPr>
        <p:txBody>
          <a:bodyPr/>
          <a:lstStyle/>
          <a:p>
            <a:endParaRPr lang="en-US"/>
          </a:p>
        </p:txBody>
      </p:sp>
      <p:sp>
        <p:nvSpPr>
          <p:cNvPr id="6" name="Text 4"/>
          <p:cNvSpPr/>
          <p:nvPr/>
        </p:nvSpPr>
        <p:spPr>
          <a:xfrm>
            <a:off x="1714500" y="3219450"/>
            <a:ext cx="4665925" cy="581025"/>
          </a:xfrm>
          <a:prstGeom prst="rect">
            <a:avLst/>
          </a:prstGeom>
          <a:noFill/>
          <a:ln/>
        </p:spPr>
        <p:txBody>
          <a:bodyPr wrap="square" lIns="25400" tIns="25400" rIns="25400" bIns="25400" rtlCol="0" anchor="t">
            <a:normAutofit/>
          </a:bodyPr>
          <a:lstStyle/>
          <a:p>
            <a:pPr marL="0" indent="0" algn="l">
              <a:buNone/>
            </a:pPr>
            <a:r>
              <a:rPr lang="en-US" sz="3600" b="1" dirty="0">
                <a:solidFill>
                  <a:srgbClr val="13294B"/>
                </a:solidFill>
                <a:latin typeface="Cambria" pitchFamily="34" charset="0"/>
                <a:ea typeface="Cambria" pitchFamily="34" charset="-122"/>
                <a:cs typeface="Cambria" pitchFamily="34" charset="-120"/>
              </a:rPr>
              <a:t>Art</a:t>
            </a:r>
            <a:endParaRPr lang="en-US" sz="3600" dirty="0"/>
          </a:p>
        </p:txBody>
      </p:sp>
      <p:sp>
        <p:nvSpPr>
          <p:cNvPr id="7" name="Text 5"/>
          <p:cNvSpPr/>
          <p:nvPr/>
        </p:nvSpPr>
        <p:spPr>
          <a:xfrm>
            <a:off x="1714500" y="3933825"/>
            <a:ext cx="4665925" cy="371475"/>
          </a:xfrm>
          <a:prstGeom prst="rect">
            <a:avLst/>
          </a:prstGeom>
          <a:noFill/>
          <a:ln/>
        </p:spPr>
        <p:txBody>
          <a:bodyPr wrap="square" lIns="25400" tIns="25400" rIns="25400" bIns="25400" rtlCol="0" anchor="t">
            <a:normAutofit/>
          </a:bodyPr>
          <a:lstStyle/>
          <a:p>
            <a:pPr marL="0" indent="0" algn="l">
              <a:buNone/>
            </a:pPr>
            <a:r>
              <a:rPr lang="en-US" sz="2100" b="1" dirty="0">
                <a:solidFill>
                  <a:srgbClr val="4B9CD3"/>
                </a:solidFill>
                <a:latin typeface="Calibri" pitchFamily="34" charset="0"/>
                <a:ea typeface="Calibri" pitchFamily="34" charset="-122"/>
                <a:cs typeface="Calibri" pitchFamily="34" charset="-120"/>
              </a:rPr>
              <a:t>For clinicians</a:t>
            </a:r>
            <a:endParaRPr lang="en-US" sz="2100" dirty="0"/>
          </a:p>
        </p:txBody>
      </p:sp>
      <p:sp>
        <p:nvSpPr>
          <p:cNvPr id="8" name="Text 6"/>
          <p:cNvSpPr/>
          <p:nvPr/>
        </p:nvSpPr>
        <p:spPr>
          <a:xfrm>
            <a:off x="1714500" y="4438650"/>
            <a:ext cx="4369003" cy="123825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Epic's AI assistant for clinicians. Already being built into nursing workflows.</a:t>
            </a:r>
            <a:endParaRPr lang="en-US" sz="2250" dirty="0"/>
          </a:p>
        </p:txBody>
      </p:sp>
      <p:sp>
        <p:nvSpPr>
          <p:cNvPr id="9" name="Shape 7"/>
          <p:cNvSpPr/>
          <p:nvPr/>
        </p:nvSpPr>
        <p:spPr>
          <a:xfrm>
            <a:off x="6642050" y="2800350"/>
            <a:ext cx="5003750" cy="4057650"/>
          </a:xfrm>
          <a:prstGeom prst="roundRect">
            <a:avLst>
              <a:gd name="adj" fmla="val 3756"/>
            </a:avLst>
          </a:prstGeom>
          <a:solidFill>
            <a:srgbClr val="EAF3FA"/>
          </a:solidFill>
          <a:ln/>
        </p:spPr>
        <p:txBody>
          <a:bodyPr/>
          <a:lstStyle/>
          <a:p>
            <a:endParaRPr lang="en-US"/>
          </a:p>
        </p:txBody>
      </p:sp>
      <p:sp>
        <p:nvSpPr>
          <p:cNvPr id="10" name="Text 8"/>
          <p:cNvSpPr/>
          <p:nvPr/>
        </p:nvSpPr>
        <p:spPr>
          <a:xfrm>
            <a:off x="7023050" y="3219450"/>
            <a:ext cx="4665925" cy="581025"/>
          </a:xfrm>
          <a:prstGeom prst="rect">
            <a:avLst/>
          </a:prstGeom>
          <a:noFill/>
          <a:ln/>
        </p:spPr>
        <p:txBody>
          <a:bodyPr wrap="square" lIns="25400" tIns="25400" rIns="25400" bIns="25400" rtlCol="0" anchor="t">
            <a:normAutofit/>
          </a:bodyPr>
          <a:lstStyle/>
          <a:p>
            <a:pPr marL="0" indent="0" algn="l">
              <a:buNone/>
            </a:pPr>
            <a:r>
              <a:rPr lang="en-US" sz="3600" b="1" dirty="0">
                <a:solidFill>
                  <a:srgbClr val="13294B"/>
                </a:solidFill>
                <a:latin typeface="Cambria" pitchFamily="34" charset="0"/>
                <a:ea typeface="Cambria" pitchFamily="34" charset="-122"/>
                <a:cs typeface="Cambria" pitchFamily="34" charset="-120"/>
              </a:rPr>
              <a:t>Emmie</a:t>
            </a:r>
            <a:endParaRPr lang="en-US" sz="3600" dirty="0"/>
          </a:p>
        </p:txBody>
      </p:sp>
      <p:sp>
        <p:nvSpPr>
          <p:cNvPr id="11" name="Text 9"/>
          <p:cNvSpPr/>
          <p:nvPr/>
        </p:nvSpPr>
        <p:spPr>
          <a:xfrm>
            <a:off x="7023050" y="3933825"/>
            <a:ext cx="4665925" cy="371475"/>
          </a:xfrm>
          <a:prstGeom prst="rect">
            <a:avLst/>
          </a:prstGeom>
          <a:noFill/>
          <a:ln/>
        </p:spPr>
        <p:txBody>
          <a:bodyPr wrap="square" lIns="25400" tIns="25400" rIns="25400" bIns="25400" rtlCol="0" anchor="t">
            <a:normAutofit/>
          </a:bodyPr>
          <a:lstStyle/>
          <a:p>
            <a:pPr marL="0" indent="0" algn="l">
              <a:buNone/>
            </a:pPr>
            <a:r>
              <a:rPr lang="en-US" sz="2100" b="1" dirty="0">
                <a:solidFill>
                  <a:srgbClr val="4B9CD3"/>
                </a:solidFill>
                <a:latin typeface="Calibri" pitchFamily="34" charset="0"/>
                <a:ea typeface="Calibri" pitchFamily="34" charset="-122"/>
                <a:cs typeface="Calibri" pitchFamily="34" charset="-120"/>
              </a:rPr>
              <a:t>For patients</a:t>
            </a:r>
            <a:endParaRPr lang="en-US" sz="2100" dirty="0"/>
          </a:p>
        </p:txBody>
      </p:sp>
      <p:sp>
        <p:nvSpPr>
          <p:cNvPr id="12" name="Text 10"/>
          <p:cNvSpPr/>
          <p:nvPr/>
        </p:nvSpPr>
        <p:spPr>
          <a:xfrm>
            <a:off x="7023050" y="4438650"/>
            <a:ext cx="4369003" cy="83820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Epic's AI assistant for patients, inside MyChart.</a:t>
            </a:r>
            <a:endParaRPr lang="en-US" sz="2250" dirty="0"/>
          </a:p>
        </p:txBody>
      </p:sp>
      <p:sp>
        <p:nvSpPr>
          <p:cNvPr id="13" name="Shape 11"/>
          <p:cNvSpPr/>
          <p:nvPr/>
        </p:nvSpPr>
        <p:spPr>
          <a:xfrm>
            <a:off x="11950601" y="2800350"/>
            <a:ext cx="5003750" cy="4057650"/>
          </a:xfrm>
          <a:prstGeom prst="roundRect">
            <a:avLst>
              <a:gd name="adj" fmla="val 3756"/>
            </a:avLst>
          </a:prstGeom>
          <a:solidFill>
            <a:srgbClr val="EAF3FA"/>
          </a:solidFill>
          <a:ln/>
        </p:spPr>
        <p:txBody>
          <a:bodyPr/>
          <a:lstStyle/>
          <a:p>
            <a:endParaRPr lang="en-US"/>
          </a:p>
        </p:txBody>
      </p:sp>
      <p:sp>
        <p:nvSpPr>
          <p:cNvPr id="14" name="Text 12"/>
          <p:cNvSpPr/>
          <p:nvPr/>
        </p:nvSpPr>
        <p:spPr>
          <a:xfrm>
            <a:off x="12331601" y="3219450"/>
            <a:ext cx="4665925" cy="581025"/>
          </a:xfrm>
          <a:prstGeom prst="rect">
            <a:avLst/>
          </a:prstGeom>
          <a:noFill/>
          <a:ln/>
        </p:spPr>
        <p:txBody>
          <a:bodyPr wrap="square" lIns="25400" tIns="25400" rIns="25400" bIns="25400" rtlCol="0" anchor="t">
            <a:normAutofit/>
          </a:bodyPr>
          <a:lstStyle/>
          <a:p>
            <a:pPr marL="0" indent="0" algn="l">
              <a:buNone/>
            </a:pPr>
            <a:r>
              <a:rPr lang="en-US" sz="3600" b="1" dirty="0">
                <a:solidFill>
                  <a:srgbClr val="13294B"/>
                </a:solidFill>
                <a:latin typeface="Cambria" pitchFamily="34" charset="0"/>
                <a:ea typeface="Cambria" pitchFamily="34" charset="-122"/>
                <a:cs typeface="Cambria" pitchFamily="34" charset="-120"/>
              </a:rPr>
              <a:t>Penny</a:t>
            </a:r>
            <a:endParaRPr lang="en-US" sz="3600" dirty="0"/>
          </a:p>
        </p:txBody>
      </p:sp>
      <p:sp>
        <p:nvSpPr>
          <p:cNvPr id="15" name="Text 13"/>
          <p:cNvSpPr/>
          <p:nvPr/>
        </p:nvSpPr>
        <p:spPr>
          <a:xfrm>
            <a:off x="12331601" y="3933825"/>
            <a:ext cx="4665925" cy="371475"/>
          </a:xfrm>
          <a:prstGeom prst="rect">
            <a:avLst/>
          </a:prstGeom>
          <a:noFill/>
          <a:ln/>
        </p:spPr>
        <p:txBody>
          <a:bodyPr wrap="square" lIns="25400" tIns="25400" rIns="25400" bIns="25400" rtlCol="0" anchor="t">
            <a:normAutofit/>
          </a:bodyPr>
          <a:lstStyle/>
          <a:p>
            <a:pPr marL="0" indent="0" algn="l">
              <a:buNone/>
            </a:pPr>
            <a:r>
              <a:rPr lang="en-US" sz="2100" b="1" dirty="0">
                <a:solidFill>
                  <a:srgbClr val="4B9CD3"/>
                </a:solidFill>
                <a:latin typeface="Calibri" pitchFamily="34" charset="0"/>
                <a:ea typeface="Calibri" pitchFamily="34" charset="-122"/>
                <a:cs typeface="Calibri" pitchFamily="34" charset="-120"/>
              </a:rPr>
              <a:t>For revenue cycle staff</a:t>
            </a:r>
            <a:endParaRPr lang="en-US" sz="2100" dirty="0"/>
          </a:p>
        </p:txBody>
      </p:sp>
      <p:sp>
        <p:nvSpPr>
          <p:cNvPr id="16" name="Text 14"/>
          <p:cNvSpPr/>
          <p:nvPr/>
        </p:nvSpPr>
        <p:spPr>
          <a:xfrm>
            <a:off x="12331601" y="4438650"/>
            <a:ext cx="4369003" cy="2038350"/>
          </a:xfrm>
          <a:prstGeom prst="rect">
            <a:avLst/>
          </a:prstGeom>
          <a:noFill/>
          <a:ln/>
        </p:spPr>
        <p:txBody>
          <a:bodyPr wrap="square" lIns="25400" tIns="25400" rIns="25400" bIns="25400" rtlCol="0" anchor="t">
            <a:normAutofit/>
          </a:bodyPr>
          <a:lstStyle/>
          <a:p>
            <a:pPr marL="0" indent="0" algn="l">
              <a:lnSpc>
                <a:spcPct val="113514"/>
              </a:lnSpc>
              <a:buNone/>
            </a:pPr>
            <a:r>
              <a:rPr lang="en-US" sz="2250" dirty="0">
                <a:solidFill>
                  <a:srgbClr val="13294B"/>
                </a:solidFill>
                <a:latin typeface="Calibri" pitchFamily="34" charset="0"/>
                <a:ea typeface="Calibri" pitchFamily="34" charset="-122"/>
                <a:cs typeface="Calibri" pitchFamily="34" charset="-120"/>
              </a:rPr>
              <a:t>Epic's AI assistant for billing, coding and prior authorization. Not a clinical tool, but it drafts and acts on the paperwork behind every admission.</a:t>
            </a:r>
            <a:endParaRPr lang="en-US" sz="2250" dirty="0"/>
          </a:p>
        </p:txBody>
      </p:sp>
      <p:sp>
        <p:nvSpPr>
          <p:cNvPr id="17" name="Text 15"/>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Healthcare IT News; Fierce Healthcare (Epic HIMSS26 and UGM 2026 announcements); KLAS US Acute Care EHR Market Share 2026 (2025 purchasing data).</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7 · WHAT'S NEXT</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How nurses are getting a say</a:t>
            </a:r>
            <a:endParaRPr lang="en-US" sz="4500" dirty="0"/>
          </a:p>
        </p:txBody>
      </p:sp>
      <p:sp>
        <p:nvSpPr>
          <p:cNvPr id="4" name="Shape 2"/>
          <p:cNvSpPr/>
          <p:nvPr/>
        </p:nvSpPr>
        <p:spPr>
          <a:xfrm>
            <a:off x="1333500" y="2581275"/>
            <a:ext cx="190500" cy="190500"/>
          </a:xfrm>
          <a:prstGeom prst="ellipse">
            <a:avLst/>
          </a:prstGeom>
          <a:solidFill>
            <a:srgbClr val="4B9CD3"/>
          </a:solidFill>
          <a:ln/>
        </p:spPr>
        <p:txBody>
          <a:bodyPr/>
          <a:lstStyle/>
          <a:p>
            <a:endParaRPr lang="en-US"/>
          </a:p>
        </p:txBody>
      </p:sp>
      <p:sp>
        <p:nvSpPr>
          <p:cNvPr id="5" name="Text 3"/>
          <p:cNvSpPr/>
          <p:nvPr/>
        </p:nvSpPr>
        <p:spPr>
          <a:xfrm>
            <a:off x="1828800" y="2428875"/>
            <a:ext cx="15579471" cy="891480"/>
          </a:xfrm>
          <a:prstGeom prst="rect">
            <a:avLst/>
          </a:prstGeom>
          <a:noFill/>
          <a:ln/>
        </p:spPr>
        <p:txBody>
          <a:bodyPr wrap="square" lIns="25400" tIns="25400" rIns="25400" bIns="25400" rtlCol="0" anchor="t">
            <a:normAutofit/>
          </a:bodyPr>
          <a:lstStyle/>
          <a:p>
            <a:pPr marL="0" indent="0" algn="l">
              <a:lnSpc>
                <a:spcPct val="114872"/>
              </a:lnSpc>
              <a:buNone/>
            </a:pPr>
            <a:r>
              <a:rPr lang="en-US" sz="2400" b="1" dirty="0">
                <a:solidFill>
                  <a:srgbClr val="13294B"/>
                </a:solidFill>
                <a:latin typeface="Calibri" pitchFamily="34" charset="0"/>
                <a:ea typeface="Calibri" pitchFamily="34" charset="-122"/>
                <a:cs typeface="Calibri" pitchFamily="34" charset="-120"/>
              </a:rPr>
              <a:t>Accreditation rules. </a:t>
            </a:r>
            <a:r>
              <a:rPr lang="en-US" sz="2400" dirty="0">
                <a:solidFill>
                  <a:srgbClr val="13294B"/>
                </a:solidFill>
                <a:latin typeface="Calibri" pitchFamily="34" charset="0"/>
                <a:ea typeface="Calibri" pitchFamily="34" charset="-122"/>
                <a:cs typeface="Calibri" pitchFamily="34" charset="-120"/>
              </a:rPr>
              <a:t>The Joint Commission published AI guidance in 2025 and a certification in 2026. You can ask whether your hospital follows them.</a:t>
            </a:r>
            <a:endParaRPr lang="en-US" sz="2400" dirty="0"/>
          </a:p>
        </p:txBody>
      </p:sp>
      <p:sp>
        <p:nvSpPr>
          <p:cNvPr id="6" name="Shape 4"/>
          <p:cNvSpPr/>
          <p:nvPr/>
        </p:nvSpPr>
        <p:spPr>
          <a:xfrm>
            <a:off x="1333500" y="3815655"/>
            <a:ext cx="190500" cy="190500"/>
          </a:xfrm>
          <a:prstGeom prst="ellipse">
            <a:avLst/>
          </a:prstGeom>
          <a:solidFill>
            <a:srgbClr val="4B9CD3"/>
          </a:solidFill>
          <a:ln/>
        </p:spPr>
        <p:txBody>
          <a:bodyPr/>
          <a:lstStyle/>
          <a:p>
            <a:endParaRPr lang="en-US"/>
          </a:p>
        </p:txBody>
      </p:sp>
      <p:sp>
        <p:nvSpPr>
          <p:cNvPr id="7" name="Text 5"/>
          <p:cNvSpPr/>
          <p:nvPr/>
        </p:nvSpPr>
        <p:spPr>
          <a:xfrm>
            <a:off x="1828800" y="3663255"/>
            <a:ext cx="15579471" cy="891480"/>
          </a:xfrm>
          <a:prstGeom prst="rect">
            <a:avLst/>
          </a:prstGeom>
          <a:noFill/>
          <a:ln/>
        </p:spPr>
        <p:txBody>
          <a:bodyPr wrap="square" lIns="25400" tIns="25400" rIns="25400" bIns="25400" rtlCol="0" anchor="t">
            <a:normAutofit/>
          </a:bodyPr>
          <a:lstStyle/>
          <a:p>
            <a:pPr marL="0" indent="0" algn="l">
              <a:lnSpc>
                <a:spcPct val="114872"/>
              </a:lnSpc>
              <a:buNone/>
            </a:pPr>
            <a:r>
              <a:rPr lang="en-US" sz="2400" b="1" dirty="0">
                <a:solidFill>
                  <a:srgbClr val="13294B"/>
                </a:solidFill>
                <a:latin typeface="Calibri" pitchFamily="34" charset="0"/>
                <a:ea typeface="Calibri" pitchFamily="34" charset="-122"/>
                <a:cs typeface="Calibri" pitchFamily="34" charset="-120"/>
              </a:rPr>
              <a:t>Active engagement with implementation. </a:t>
            </a:r>
            <a:r>
              <a:rPr lang="en-US" sz="2400" dirty="0">
                <a:solidFill>
                  <a:srgbClr val="13294B"/>
                </a:solidFill>
                <a:latin typeface="Calibri" pitchFamily="34" charset="0"/>
                <a:ea typeface="Calibri" pitchFamily="34" charset="-122"/>
                <a:cs typeface="Calibri" pitchFamily="34" charset="-120"/>
              </a:rPr>
              <a:t>Nurses at UCSF and HCA won the right to help pick and test new technology. (unionized examples)</a:t>
            </a:r>
            <a:endParaRPr lang="en-US" sz="2400" dirty="0"/>
          </a:p>
        </p:txBody>
      </p:sp>
      <p:sp>
        <p:nvSpPr>
          <p:cNvPr id="8" name="Shape 6"/>
          <p:cNvSpPr/>
          <p:nvPr/>
        </p:nvSpPr>
        <p:spPr>
          <a:xfrm>
            <a:off x="1333500" y="5050036"/>
            <a:ext cx="190500" cy="190500"/>
          </a:xfrm>
          <a:prstGeom prst="ellipse">
            <a:avLst/>
          </a:prstGeom>
          <a:solidFill>
            <a:srgbClr val="4B9CD3"/>
          </a:solidFill>
          <a:ln/>
        </p:spPr>
        <p:txBody>
          <a:bodyPr/>
          <a:lstStyle/>
          <a:p>
            <a:endParaRPr lang="en-US"/>
          </a:p>
        </p:txBody>
      </p:sp>
      <p:sp>
        <p:nvSpPr>
          <p:cNvPr id="9" name="Text 7"/>
          <p:cNvSpPr/>
          <p:nvPr/>
        </p:nvSpPr>
        <p:spPr>
          <a:xfrm>
            <a:off x="1828800" y="4897636"/>
            <a:ext cx="16552158"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b="1" dirty="0">
                <a:solidFill>
                  <a:srgbClr val="13294B"/>
                </a:solidFill>
                <a:latin typeface="Calibri" pitchFamily="34" charset="0"/>
                <a:ea typeface="Calibri" pitchFamily="34" charset="-122"/>
                <a:cs typeface="Calibri" pitchFamily="34" charset="-120"/>
              </a:rPr>
              <a:t>Nursing programs and resources. </a:t>
            </a:r>
            <a:r>
              <a:rPr lang="en-US" sz="2400" dirty="0">
                <a:solidFill>
                  <a:srgbClr val="13294B"/>
                </a:solidFill>
                <a:latin typeface="Calibri" pitchFamily="34" charset="0"/>
                <a:ea typeface="Calibri" pitchFamily="34" charset="-122"/>
                <a:cs typeface="Calibri" pitchFamily="34" charset="-120"/>
              </a:rPr>
              <a:t>AI concentrations within a nursing degree (FSU, and other informatics centered programs)</a:t>
            </a:r>
            <a:endParaRPr lang="en-US" sz="2400" dirty="0"/>
          </a:p>
        </p:txBody>
      </p:sp>
      <p:sp>
        <p:nvSpPr>
          <p:cNvPr id="10" name="Shape 8"/>
          <p:cNvSpPr/>
          <p:nvPr/>
        </p:nvSpPr>
        <p:spPr>
          <a:xfrm>
            <a:off x="1333500" y="5933926"/>
            <a:ext cx="15621000" cy="1188690"/>
          </a:xfrm>
          <a:prstGeom prst="roundRect">
            <a:avLst>
              <a:gd name="adj" fmla="val 12821"/>
            </a:avLst>
          </a:prstGeom>
          <a:solidFill>
            <a:srgbClr val="EAF3FA"/>
          </a:solidFill>
          <a:ln/>
        </p:spPr>
        <p:txBody>
          <a:bodyPr/>
          <a:lstStyle/>
          <a:p>
            <a:endParaRPr lang="en-US"/>
          </a:p>
        </p:txBody>
      </p:sp>
      <p:sp>
        <p:nvSpPr>
          <p:cNvPr id="11" name="Text 9"/>
          <p:cNvSpPr/>
          <p:nvPr/>
        </p:nvSpPr>
        <p:spPr>
          <a:xfrm>
            <a:off x="1790700" y="6314926"/>
            <a:ext cx="15175230"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Learn where to raise these questions at your hospital: the unit council or practice committee.</a:t>
            </a:r>
            <a:endParaRPr lang="en-US" sz="2400" dirty="0"/>
          </a:p>
        </p:txBody>
      </p:sp>
      <p:sp>
        <p:nvSpPr>
          <p:cNvPr id="12" name="Text 10"/>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Sources: Joint Commission, 2025-2026; Nurse.org Nursing AI Watch, 2026; STAT, Aug 11, 2026.</a:t>
            </a:r>
            <a:endParaRPr 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7 · WHAT'S NEXT</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Coming to North Carolina: NC CHAIN</a:t>
            </a:r>
            <a:endParaRPr lang="en-US" sz="4500" dirty="0"/>
          </a:p>
        </p:txBody>
      </p:sp>
      <p:sp>
        <p:nvSpPr>
          <p:cNvPr id="4" name="Text 2"/>
          <p:cNvSpPr/>
          <p:nvPr/>
        </p:nvSpPr>
        <p:spPr>
          <a:xfrm>
            <a:off x="1333500" y="2428875"/>
            <a:ext cx="14716125" cy="1127522"/>
          </a:xfrm>
          <a:prstGeom prst="rect">
            <a:avLst/>
          </a:prstGeom>
          <a:noFill/>
          <a:ln/>
        </p:spPr>
        <p:txBody>
          <a:bodyPr wrap="square" lIns="25400" tIns="25400" rIns="25400" bIns="25400" rtlCol="0" anchor="t">
            <a:normAutofit/>
          </a:bodyPr>
          <a:lstStyle/>
          <a:p>
            <a:pPr marL="0" indent="0" algn="l">
              <a:lnSpc>
                <a:spcPct val="110000"/>
              </a:lnSpc>
              <a:buNone/>
            </a:pPr>
            <a:r>
              <a:rPr lang="en-US" sz="3300" dirty="0">
                <a:solidFill>
                  <a:srgbClr val="13294B"/>
                </a:solidFill>
                <a:latin typeface="Cambria" pitchFamily="34" charset="0"/>
                <a:ea typeface="Cambria" pitchFamily="34" charset="-122"/>
                <a:cs typeface="Cambria" pitchFamily="34" charset="-120"/>
              </a:rPr>
              <a:t>A new UNC and Duke program that helps small and rural NC hospitals choose and set up AI tools safely.</a:t>
            </a:r>
            <a:endParaRPr lang="en-US" sz="3300" dirty="0"/>
          </a:p>
        </p:txBody>
      </p:sp>
      <p:sp>
        <p:nvSpPr>
          <p:cNvPr id="5" name="Shape 3"/>
          <p:cNvSpPr/>
          <p:nvPr/>
        </p:nvSpPr>
        <p:spPr>
          <a:xfrm>
            <a:off x="1333500" y="4280297"/>
            <a:ext cx="190500" cy="190500"/>
          </a:xfrm>
          <a:prstGeom prst="ellipse">
            <a:avLst/>
          </a:prstGeom>
          <a:solidFill>
            <a:srgbClr val="4B9CD3"/>
          </a:solidFill>
          <a:ln/>
        </p:spPr>
        <p:txBody>
          <a:bodyPr/>
          <a:lstStyle/>
          <a:p>
            <a:endParaRPr lang="en-US"/>
          </a:p>
        </p:txBody>
      </p:sp>
      <p:sp>
        <p:nvSpPr>
          <p:cNvPr id="6" name="Text 4"/>
          <p:cNvSpPr/>
          <p:nvPr/>
        </p:nvSpPr>
        <p:spPr>
          <a:xfrm>
            <a:off x="1828800" y="4127897"/>
            <a:ext cx="11914391"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$4.4 million from The Duke Endowment, over three years. Announced September 2026.</a:t>
            </a:r>
            <a:endParaRPr lang="en-US" sz="2400" dirty="0"/>
          </a:p>
        </p:txBody>
      </p:sp>
      <p:sp>
        <p:nvSpPr>
          <p:cNvPr id="7" name="Shape 5"/>
          <p:cNvSpPr/>
          <p:nvPr/>
        </p:nvSpPr>
        <p:spPr>
          <a:xfrm>
            <a:off x="1333500" y="5087987"/>
            <a:ext cx="190500" cy="190500"/>
          </a:xfrm>
          <a:prstGeom prst="ellipse">
            <a:avLst/>
          </a:prstGeom>
          <a:solidFill>
            <a:srgbClr val="4B9CD3"/>
          </a:solidFill>
          <a:ln/>
        </p:spPr>
        <p:txBody>
          <a:bodyPr/>
          <a:lstStyle/>
          <a:p>
            <a:endParaRPr lang="en-US"/>
          </a:p>
        </p:txBody>
      </p:sp>
      <p:sp>
        <p:nvSpPr>
          <p:cNvPr id="8" name="Text 6"/>
          <p:cNvSpPr/>
          <p:nvPr/>
        </p:nvSpPr>
        <p:spPr>
          <a:xfrm>
            <a:off x="1828800" y="4935587"/>
            <a:ext cx="12115264" cy="464790"/>
          </a:xfrm>
          <a:prstGeom prst="rect">
            <a:avLst/>
          </a:prstGeom>
          <a:noFill/>
          <a:ln/>
        </p:spPr>
        <p:txBody>
          <a:bodyPr wrap="square" lIns="25400" tIns="25400" rIns="25400" bIns="25400" rtlCol="0" anchor="t">
            <a:normAutofit/>
          </a:bodyPr>
          <a:lstStyle/>
          <a:p>
            <a:pPr marL="0" indent="0" algn="l">
              <a:lnSpc>
                <a:spcPct val="114872"/>
              </a:lnSpc>
              <a:buNone/>
            </a:pPr>
            <a:r>
              <a:rPr lang="en-US" sz="2400" dirty="0">
                <a:solidFill>
                  <a:srgbClr val="13294B"/>
                </a:solidFill>
                <a:latin typeface="Calibri" pitchFamily="34" charset="0"/>
                <a:ea typeface="Calibri" pitchFamily="34" charset="-122"/>
                <a:cs typeface="Calibri" pitchFamily="34" charset="-120"/>
              </a:rPr>
              <a:t>The big systems share what they've learned, so a smaller hospital doesn't start from zero.</a:t>
            </a:r>
            <a:endParaRPr lang="en-US" sz="2400" dirty="0"/>
          </a:p>
        </p:txBody>
      </p:sp>
      <p:sp>
        <p:nvSpPr>
          <p:cNvPr id="9" name="Text 7"/>
          <p:cNvSpPr/>
          <p:nvPr/>
        </p:nvSpPr>
        <p:spPr>
          <a:xfrm>
            <a:off x="1333500" y="9094589"/>
            <a:ext cx="17183100" cy="335161"/>
          </a:xfrm>
          <a:prstGeom prst="rect">
            <a:avLst/>
          </a:prstGeom>
          <a:noFill/>
          <a:ln/>
        </p:spPr>
        <p:txBody>
          <a:bodyPr wrap="square" lIns="25400" tIns="25400" rIns="25400" bIns="25400" rtlCol="0" anchor="t">
            <a:normAutofit/>
          </a:bodyPr>
          <a:lstStyle/>
          <a:p>
            <a:pPr marL="0" indent="0" algn="l">
              <a:lnSpc>
                <a:spcPct val="107586"/>
              </a:lnSpc>
              <a:buNone/>
            </a:pPr>
            <a:r>
              <a:rPr lang="en-US" sz="1800" dirty="0">
                <a:solidFill>
                  <a:srgbClr val="5B6673"/>
                </a:solidFill>
                <a:latin typeface="Calibri" pitchFamily="34" charset="0"/>
                <a:ea typeface="Calibri" pitchFamily="34" charset="-122"/>
                <a:cs typeface="Calibri" pitchFamily="34" charset="-120"/>
              </a:rPr>
              <a:t>Source: UNC Health Newsroom, Sept 2026. Partners: UNC-Chapel Hill, Duke, UNC Health, Duke Health, the Sheps Center, Duke-Margolis.</a:t>
            </a:r>
            <a:endParaRPr lang="en-US"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342900"/>
          </a:xfrm>
          <a:prstGeom prst="rect">
            <a:avLst/>
          </a:prstGeom>
          <a:noFill/>
          <a:ln/>
        </p:spPr>
        <p:txBody>
          <a:bodyPr wrap="square" lIns="25400" tIns="25400" rIns="25400" bIns="25400" rtlCol="0" anchor="t">
            <a:normAutofit/>
          </a:bodyPr>
          <a:lstStyle/>
          <a:p>
            <a:pPr marL="0" indent="0" algn="l">
              <a:buNone/>
            </a:pPr>
            <a:r>
              <a:rPr lang="en-US" sz="1950" b="1" kern="0" spc="225" dirty="0">
                <a:solidFill>
                  <a:srgbClr val="4B9CD3"/>
                </a:solidFill>
                <a:latin typeface="Calibri" pitchFamily="34" charset="0"/>
                <a:ea typeface="Calibri" pitchFamily="34" charset="-122"/>
                <a:cs typeface="Calibri" pitchFamily="34" charset="-120"/>
              </a:rPr>
              <a:t>7 · WHAT'S NEXT</a:t>
            </a:r>
            <a:endParaRPr lang="en-US" sz="1950" dirty="0"/>
          </a:p>
        </p:txBody>
      </p:sp>
      <p:sp>
        <p:nvSpPr>
          <p:cNvPr id="3" name="Text 1"/>
          <p:cNvSpPr/>
          <p:nvPr/>
        </p:nvSpPr>
        <p:spPr>
          <a:xfrm>
            <a:off x="1333500" y="1238250"/>
            <a:ext cx="17183100" cy="695325"/>
          </a:xfrm>
          <a:prstGeom prst="rect">
            <a:avLst/>
          </a:prstGeom>
          <a:noFill/>
          <a:ln/>
        </p:spPr>
        <p:txBody>
          <a:bodyPr wrap="square" lIns="25400" tIns="25400" rIns="25400" bIns="25400" rtlCol="0" anchor="t">
            <a:normAutofit/>
          </a:bodyPr>
          <a:lstStyle/>
          <a:p>
            <a:pPr marL="0" indent="0" algn="l">
              <a:lnSpc>
                <a:spcPct val="98571"/>
              </a:lnSpc>
              <a:buNone/>
            </a:pPr>
            <a:r>
              <a:rPr lang="en-US" sz="4500" b="1" dirty="0">
                <a:solidFill>
                  <a:srgbClr val="13294B"/>
                </a:solidFill>
                <a:latin typeface="Cambria" pitchFamily="34" charset="0"/>
                <a:ea typeface="Cambria" pitchFamily="34" charset="-122"/>
                <a:cs typeface="Cambria" pitchFamily="34" charset="-120"/>
              </a:rPr>
              <a:t>Five questions to ask before a tool goes live</a:t>
            </a:r>
            <a:endParaRPr lang="en-US" sz="4500" dirty="0"/>
          </a:p>
        </p:txBody>
      </p:sp>
      <p:sp>
        <p:nvSpPr>
          <p:cNvPr id="4" name="Shape 2"/>
          <p:cNvSpPr/>
          <p:nvPr/>
        </p:nvSpPr>
        <p:spPr>
          <a:xfrm>
            <a:off x="1333500" y="2428875"/>
            <a:ext cx="685800" cy="685800"/>
          </a:xfrm>
          <a:prstGeom prst="ellipse">
            <a:avLst/>
          </a:prstGeom>
          <a:solidFill>
            <a:srgbClr val="4B9CD3"/>
          </a:solidFill>
          <a:ln/>
        </p:spPr>
        <p:txBody>
          <a:bodyPr/>
          <a:lstStyle/>
          <a:p>
            <a:endParaRPr lang="en-US"/>
          </a:p>
        </p:txBody>
      </p:sp>
      <p:sp>
        <p:nvSpPr>
          <p:cNvPr id="5" name="Text 3"/>
          <p:cNvSpPr/>
          <p:nvPr/>
        </p:nvSpPr>
        <p:spPr>
          <a:xfrm>
            <a:off x="1295400" y="2428875"/>
            <a:ext cx="762000" cy="723900"/>
          </a:xfrm>
          <a:prstGeom prst="rect">
            <a:avLst/>
          </a:prstGeom>
          <a:noFill/>
          <a:ln/>
        </p:spPr>
        <p:txBody>
          <a:bodyPr wrap="square" lIns="25400" tIns="25400" rIns="25400" bIns="25400" rtlCol="0" anchor="ctr">
            <a:normAutofit/>
          </a:bodyPr>
          <a:lstStyle/>
          <a:p>
            <a:pPr marL="0" indent="0" algn="ctr">
              <a:lnSpc>
                <a:spcPct val="106667"/>
              </a:lnSpc>
              <a:buNone/>
            </a:pPr>
            <a:r>
              <a:rPr lang="en-US" sz="2400" b="1" dirty="0">
                <a:solidFill>
                  <a:srgbClr val="FFFFFF"/>
                </a:solidFill>
                <a:latin typeface="Calibri" pitchFamily="34" charset="0"/>
                <a:ea typeface="Calibri" pitchFamily="34" charset="-122"/>
                <a:cs typeface="Calibri" pitchFamily="34" charset="-120"/>
              </a:rPr>
              <a:t>1</a:t>
            </a:r>
            <a:endParaRPr lang="en-US" sz="2400" dirty="0"/>
          </a:p>
        </p:txBody>
      </p:sp>
      <p:sp>
        <p:nvSpPr>
          <p:cNvPr id="6" name="Text 4"/>
          <p:cNvSpPr/>
          <p:nvPr/>
        </p:nvSpPr>
        <p:spPr>
          <a:xfrm>
            <a:off x="2324100" y="2548830"/>
            <a:ext cx="10212779" cy="483840"/>
          </a:xfrm>
          <a:prstGeom prst="rect">
            <a:avLst/>
          </a:prstGeom>
          <a:noFill/>
          <a:ln/>
        </p:spPr>
        <p:txBody>
          <a:bodyPr wrap="square" lIns="25400" tIns="25400" rIns="25400" bIns="25400" rtlCol="0" anchor="t">
            <a:normAutofit/>
          </a:bodyPr>
          <a:lstStyle/>
          <a:p>
            <a:pPr marL="0" indent="0" algn="l">
              <a:lnSpc>
                <a:spcPct val="106364"/>
              </a:lnSpc>
              <a:buNone/>
            </a:pPr>
            <a:r>
              <a:rPr lang="en-US" sz="2700" dirty="0">
                <a:solidFill>
                  <a:srgbClr val="13294B"/>
                </a:solidFill>
                <a:latin typeface="Calibri" pitchFamily="34" charset="0"/>
                <a:ea typeface="Calibri" pitchFamily="34" charset="-122"/>
                <a:cs typeface="Calibri" pitchFamily="34" charset="-120"/>
              </a:rPr>
              <a:t>Which of our tasks does it touch, and does it help us or replace us?</a:t>
            </a:r>
            <a:endParaRPr lang="en-US" sz="2700" dirty="0"/>
          </a:p>
        </p:txBody>
      </p:sp>
      <p:sp>
        <p:nvSpPr>
          <p:cNvPr id="7" name="Shape 5"/>
          <p:cNvSpPr/>
          <p:nvPr/>
        </p:nvSpPr>
        <p:spPr>
          <a:xfrm>
            <a:off x="1333500" y="3457575"/>
            <a:ext cx="685800" cy="685800"/>
          </a:xfrm>
          <a:prstGeom prst="ellipse">
            <a:avLst/>
          </a:prstGeom>
          <a:solidFill>
            <a:srgbClr val="4B9CD3"/>
          </a:solidFill>
          <a:ln/>
        </p:spPr>
        <p:txBody>
          <a:bodyPr/>
          <a:lstStyle/>
          <a:p>
            <a:endParaRPr lang="en-US"/>
          </a:p>
        </p:txBody>
      </p:sp>
      <p:sp>
        <p:nvSpPr>
          <p:cNvPr id="8" name="Text 6"/>
          <p:cNvSpPr/>
          <p:nvPr/>
        </p:nvSpPr>
        <p:spPr>
          <a:xfrm>
            <a:off x="1295400" y="3457575"/>
            <a:ext cx="762000" cy="723900"/>
          </a:xfrm>
          <a:prstGeom prst="rect">
            <a:avLst/>
          </a:prstGeom>
          <a:noFill/>
          <a:ln/>
        </p:spPr>
        <p:txBody>
          <a:bodyPr wrap="square" lIns="25400" tIns="25400" rIns="25400" bIns="25400" rtlCol="0" anchor="ctr">
            <a:normAutofit/>
          </a:bodyPr>
          <a:lstStyle/>
          <a:p>
            <a:pPr marL="0" indent="0" algn="ctr">
              <a:lnSpc>
                <a:spcPct val="106667"/>
              </a:lnSpc>
              <a:buNone/>
            </a:pPr>
            <a:r>
              <a:rPr lang="en-US" sz="2400" b="1" dirty="0">
                <a:solidFill>
                  <a:srgbClr val="FFFFFF"/>
                </a:solidFill>
                <a:latin typeface="Calibri" pitchFamily="34" charset="0"/>
                <a:ea typeface="Calibri" pitchFamily="34" charset="-122"/>
                <a:cs typeface="Calibri" pitchFamily="34" charset="-120"/>
              </a:rPr>
              <a:t>2</a:t>
            </a:r>
            <a:endParaRPr lang="en-US" sz="2400" dirty="0"/>
          </a:p>
        </p:txBody>
      </p:sp>
      <p:sp>
        <p:nvSpPr>
          <p:cNvPr id="9" name="Text 7"/>
          <p:cNvSpPr/>
          <p:nvPr/>
        </p:nvSpPr>
        <p:spPr>
          <a:xfrm>
            <a:off x="2324100" y="3577530"/>
            <a:ext cx="5340087" cy="483840"/>
          </a:xfrm>
          <a:prstGeom prst="rect">
            <a:avLst/>
          </a:prstGeom>
          <a:noFill/>
          <a:ln/>
        </p:spPr>
        <p:txBody>
          <a:bodyPr wrap="square" lIns="25400" tIns="25400" rIns="25400" bIns="25400" rtlCol="0" anchor="t">
            <a:normAutofit/>
          </a:bodyPr>
          <a:lstStyle/>
          <a:p>
            <a:pPr marL="0" indent="0" algn="l">
              <a:lnSpc>
                <a:spcPct val="106364"/>
              </a:lnSpc>
              <a:buNone/>
            </a:pPr>
            <a:r>
              <a:rPr lang="en-US" sz="2700" dirty="0">
                <a:solidFill>
                  <a:srgbClr val="13294B"/>
                </a:solidFill>
                <a:latin typeface="Calibri" pitchFamily="34" charset="0"/>
                <a:ea typeface="Calibri" pitchFamily="34" charset="-122"/>
                <a:cs typeface="Calibri" pitchFamily="34" charset="-120"/>
              </a:rPr>
              <a:t>Was it tested on patients like ours?</a:t>
            </a:r>
            <a:endParaRPr lang="en-US" sz="2700" dirty="0"/>
          </a:p>
        </p:txBody>
      </p:sp>
      <p:sp>
        <p:nvSpPr>
          <p:cNvPr id="10" name="Shape 8"/>
          <p:cNvSpPr/>
          <p:nvPr/>
        </p:nvSpPr>
        <p:spPr>
          <a:xfrm>
            <a:off x="1333500" y="4486275"/>
            <a:ext cx="685800" cy="685800"/>
          </a:xfrm>
          <a:prstGeom prst="ellipse">
            <a:avLst/>
          </a:prstGeom>
          <a:solidFill>
            <a:srgbClr val="4B9CD3"/>
          </a:solidFill>
          <a:ln/>
        </p:spPr>
        <p:txBody>
          <a:bodyPr/>
          <a:lstStyle/>
          <a:p>
            <a:endParaRPr lang="en-US"/>
          </a:p>
        </p:txBody>
      </p:sp>
      <p:sp>
        <p:nvSpPr>
          <p:cNvPr id="11" name="Text 9"/>
          <p:cNvSpPr/>
          <p:nvPr/>
        </p:nvSpPr>
        <p:spPr>
          <a:xfrm>
            <a:off x="1295400" y="4486275"/>
            <a:ext cx="762000" cy="723900"/>
          </a:xfrm>
          <a:prstGeom prst="rect">
            <a:avLst/>
          </a:prstGeom>
          <a:noFill/>
          <a:ln/>
        </p:spPr>
        <p:txBody>
          <a:bodyPr wrap="square" lIns="25400" tIns="25400" rIns="25400" bIns="25400" rtlCol="0" anchor="ctr">
            <a:normAutofit/>
          </a:bodyPr>
          <a:lstStyle/>
          <a:p>
            <a:pPr marL="0" indent="0" algn="ctr">
              <a:lnSpc>
                <a:spcPct val="106667"/>
              </a:lnSpc>
              <a:buNone/>
            </a:pPr>
            <a:r>
              <a:rPr lang="en-US" sz="2400" b="1" dirty="0">
                <a:solidFill>
                  <a:srgbClr val="FFFFFF"/>
                </a:solidFill>
                <a:latin typeface="Calibri" pitchFamily="34" charset="0"/>
                <a:ea typeface="Calibri" pitchFamily="34" charset="-122"/>
                <a:cs typeface="Calibri" pitchFamily="34" charset="-120"/>
              </a:rPr>
              <a:t>3</a:t>
            </a:r>
            <a:endParaRPr lang="en-US" sz="2400" dirty="0"/>
          </a:p>
        </p:txBody>
      </p:sp>
      <p:sp>
        <p:nvSpPr>
          <p:cNvPr id="12" name="Text 10"/>
          <p:cNvSpPr/>
          <p:nvPr/>
        </p:nvSpPr>
        <p:spPr>
          <a:xfrm>
            <a:off x="2324100" y="4606230"/>
            <a:ext cx="7597497" cy="483840"/>
          </a:xfrm>
          <a:prstGeom prst="rect">
            <a:avLst/>
          </a:prstGeom>
          <a:noFill/>
          <a:ln/>
        </p:spPr>
        <p:txBody>
          <a:bodyPr wrap="square" lIns="25400" tIns="25400" rIns="25400" bIns="25400" rtlCol="0" anchor="t">
            <a:normAutofit/>
          </a:bodyPr>
          <a:lstStyle/>
          <a:p>
            <a:pPr marL="0" indent="0" algn="l">
              <a:lnSpc>
                <a:spcPct val="106364"/>
              </a:lnSpc>
              <a:buNone/>
            </a:pPr>
            <a:r>
              <a:rPr lang="en-US" sz="2700" dirty="0">
                <a:solidFill>
                  <a:srgbClr val="13294B"/>
                </a:solidFill>
                <a:latin typeface="Calibri" pitchFamily="34" charset="0"/>
                <a:ea typeface="Calibri" pitchFamily="34" charset="-122"/>
                <a:cs typeface="Calibri" pitchFamily="34" charset="-120"/>
              </a:rPr>
              <a:t>Can I override it, and does anyone see when I do?</a:t>
            </a:r>
            <a:endParaRPr lang="en-US" sz="2700" dirty="0"/>
          </a:p>
        </p:txBody>
      </p:sp>
      <p:sp>
        <p:nvSpPr>
          <p:cNvPr id="13" name="Shape 11"/>
          <p:cNvSpPr/>
          <p:nvPr/>
        </p:nvSpPr>
        <p:spPr>
          <a:xfrm>
            <a:off x="1333500" y="5514975"/>
            <a:ext cx="685800" cy="685800"/>
          </a:xfrm>
          <a:prstGeom prst="ellipse">
            <a:avLst/>
          </a:prstGeom>
          <a:solidFill>
            <a:srgbClr val="4B9CD3"/>
          </a:solidFill>
          <a:ln/>
        </p:spPr>
        <p:txBody>
          <a:bodyPr/>
          <a:lstStyle/>
          <a:p>
            <a:endParaRPr lang="en-US"/>
          </a:p>
        </p:txBody>
      </p:sp>
      <p:sp>
        <p:nvSpPr>
          <p:cNvPr id="14" name="Text 12"/>
          <p:cNvSpPr/>
          <p:nvPr/>
        </p:nvSpPr>
        <p:spPr>
          <a:xfrm>
            <a:off x="1295400" y="5514975"/>
            <a:ext cx="762000" cy="723900"/>
          </a:xfrm>
          <a:prstGeom prst="rect">
            <a:avLst/>
          </a:prstGeom>
          <a:noFill/>
          <a:ln/>
        </p:spPr>
        <p:txBody>
          <a:bodyPr wrap="square" lIns="25400" tIns="25400" rIns="25400" bIns="25400" rtlCol="0" anchor="ctr">
            <a:normAutofit/>
          </a:bodyPr>
          <a:lstStyle/>
          <a:p>
            <a:pPr marL="0" indent="0" algn="ctr">
              <a:lnSpc>
                <a:spcPct val="106667"/>
              </a:lnSpc>
              <a:buNone/>
            </a:pPr>
            <a:r>
              <a:rPr lang="en-US" sz="2400" b="1" dirty="0">
                <a:solidFill>
                  <a:srgbClr val="FFFFFF"/>
                </a:solidFill>
                <a:latin typeface="Calibri" pitchFamily="34" charset="0"/>
                <a:ea typeface="Calibri" pitchFamily="34" charset="-122"/>
                <a:cs typeface="Calibri" pitchFamily="34" charset="-120"/>
              </a:rPr>
              <a:t>4</a:t>
            </a:r>
            <a:endParaRPr lang="en-US" sz="2400" dirty="0"/>
          </a:p>
        </p:txBody>
      </p:sp>
      <p:sp>
        <p:nvSpPr>
          <p:cNvPr id="15" name="Text 13"/>
          <p:cNvSpPr/>
          <p:nvPr/>
        </p:nvSpPr>
        <p:spPr>
          <a:xfrm>
            <a:off x="2324100" y="5634930"/>
            <a:ext cx="5509855" cy="483840"/>
          </a:xfrm>
          <a:prstGeom prst="rect">
            <a:avLst/>
          </a:prstGeom>
          <a:noFill/>
          <a:ln/>
        </p:spPr>
        <p:txBody>
          <a:bodyPr wrap="square" lIns="25400" tIns="25400" rIns="25400" bIns="25400" rtlCol="0" anchor="t">
            <a:normAutofit/>
          </a:bodyPr>
          <a:lstStyle/>
          <a:p>
            <a:pPr marL="0" indent="0" algn="l">
              <a:lnSpc>
                <a:spcPct val="106364"/>
              </a:lnSpc>
              <a:buNone/>
            </a:pPr>
            <a:r>
              <a:rPr lang="en-US" sz="2700" dirty="0">
                <a:solidFill>
                  <a:srgbClr val="13294B"/>
                </a:solidFill>
                <a:latin typeface="Calibri" pitchFamily="34" charset="0"/>
                <a:ea typeface="Calibri" pitchFamily="34" charset="-122"/>
                <a:cs typeface="Calibri" pitchFamily="34" charset="-120"/>
              </a:rPr>
              <a:t>Who's responsible when it's wrong?</a:t>
            </a:r>
            <a:endParaRPr lang="en-US" sz="2700" dirty="0"/>
          </a:p>
        </p:txBody>
      </p:sp>
      <p:sp>
        <p:nvSpPr>
          <p:cNvPr id="16" name="Shape 14"/>
          <p:cNvSpPr/>
          <p:nvPr/>
        </p:nvSpPr>
        <p:spPr>
          <a:xfrm>
            <a:off x="1333500" y="6543675"/>
            <a:ext cx="685800" cy="685800"/>
          </a:xfrm>
          <a:prstGeom prst="ellipse">
            <a:avLst/>
          </a:prstGeom>
          <a:solidFill>
            <a:srgbClr val="4B9CD3"/>
          </a:solidFill>
          <a:ln/>
        </p:spPr>
        <p:txBody>
          <a:bodyPr/>
          <a:lstStyle/>
          <a:p>
            <a:endParaRPr lang="en-US"/>
          </a:p>
        </p:txBody>
      </p:sp>
      <p:sp>
        <p:nvSpPr>
          <p:cNvPr id="17" name="Text 15"/>
          <p:cNvSpPr/>
          <p:nvPr/>
        </p:nvSpPr>
        <p:spPr>
          <a:xfrm>
            <a:off x="1295400" y="6543675"/>
            <a:ext cx="762000" cy="723900"/>
          </a:xfrm>
          <a:prstGeom prst="rect">
            <a:avLst/>
          </a:prstGeom>
          <a:noFill/>
          <a:ln/>
        </p:spPr>
        <p:txBody>
          <a:bodyPr wrap="square" lIns="25400" tIns="25400" rIns="25400" bIns="25400" rtlCol="0" anchor="ctr">
            <a:normAutofit/>
          </a:bodyPr>
          <a:lstStyle/>
          <a:p>
            <a:pPr marL="0" indent="0" algn="ctr">
              <a:lnSpc>
                <a:spcPct val="106667"/>
              </a:lnSpc>
              <a:buNone/>
            </a:pPr>
            <a:r>
              <a:rPr lang="en-US" sz="2400" b="1" dirty="0">
                <a:solidFill>
                  <a:srgbClr val="FFFFFF"/>
                </a:solidFill>
                <a:latin typeface="Calibri" pitchFamily="34" charset="0"/>
                <a:ea typeface="Calibri" pitchFamily="34" charset="-122"/>
                <a:cs typeface="Calibri" pitchFamily="34" charset="-120"/>
              </a:rPr>
              <a:t>5</a:t>
            </a:r>
            <a:endParaRPr lang="en-US" sz="2400" dirty="0"/>
          </a:p>
        </p:txBody>
      </p:sp>
      <p:sp>
        <p:nvSpPr>
          <p:cNvPr id="18" name="Text 16"/>
          <p:cNvSpPr/>
          <p:nvPr/>
        </p:nvSpPr>
        <p:spPr>
          <a:xfrm>
            <a:off x="2324100" y="6663630"/>
            <a:ext cx="5076349" cy="483840"/>
          </a:xfrm>
          <a:prstGeom prst="rect">
            <a:avLst/>
          </a:prstGeom>
          <a:noFill/>
          <a:ln/>
        </p:spPr>
        <p:txBody>
          <a:bodyPr wrap="square" lIns="25400" tIns="25400" rIns="25400" bIns="25400" rtlCol="0" anchor="t">
            <a:normAutofit/>
          </a:bodyPr>
          <a:lstStyle/>
          <a:p>
            <a:pPr marL="0" indent="0" algn="l">
              <a:lnSpc>
                <a:spcPct val="106364"/>
              </a:lnSpc>
              <a:buNone/>
            </a:pPr>
            <a:r>
              <a:rPr lang="en-US" sz="2700" dirty="0">
                <a:solidFill>
                  <a:srgbClr val="13294B"/>
                </a:solidFill>
                <a:latin typeface="Calibri" pitchFamily="34" charset="0"/>
                <a:ea typeface="Calibri" pitchFamily="34" charset="-122"/>
                <a:cs typeface="Calibri" pitchFamily="34" charset="-120"/>
              </a:rPr>
              <a:t>Where does the time it saves go?</a:t>
            </a:r>
            <a:endParaRPr lang="en-US" sz="27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8">
    <p:bg>
      <p:bgPr>
        <a:solidFill>
          <a:srgbClr val="13294B"/>
        </a:solidFill>
        <a:effectLst/>
      </p:bgPr>
    </p:bg>
    <p:spTree>
      <p:nvGrpSpPr>
        <p:cNvPr id="1" name=""/>
        <p:cNvGrpSpPr/>
        <p:nvPr/>
      </p:nvGrpSpPr>
      <p:grpSpPr>
        <a:xfrm>
          <a:off x="0" y="0"/>
          <a:ext cx="0" cy="0"/>
          <a:chOff x="0" y="0"/>
          <a:chExt cx="0" cy="0"/>
        </a:xfrm>
      </p:grpSpPr>
      <p:sp>
        <p:nvSpPr>
          <p:cNvPr id="2" name="Shape 0"/>
          <p:cNvSpPr/>
          <p:nvPr/>
        </p:nvSpPr>
        <p:spPr>
          <a:xfrm>
            <a:off x="1333500" y="857250"/>
            <a:ext cx="1524000" cy="133350"/>
          </a:xfrm>
          <a:prstGeom prst="rect">
            <a:avLst/>
          </a:prstGeom>
          <a:solidFill>
            <a:srgbClr val="4B9CD3"/>
          </a:solidFill>
          <a:ln/>
        </p:spPr>
        <p:txBody>
          <a:bodyPr/>
          <a:lstStyle/>
          <a:p>
            <a:endParaRPr lang="en-US"/>
          </a:p>
        </p:txBody>
      </p:sp>
      <p:sp>
        <p:nvSpPr>
          <p:cNvPr id="3" name="Text 1"/>
          <p:cNvSpPr/>
          <p:nvPr/>
        </p:nvSpPr>
        <p:spPr>
          <a:xfrm>
            <a:off x="1333500" y="1295400"/>
            <a:ext cx="17183100" cy="838200"/>
          </a:xfrm>
          <a:prstGeom prst="rect">
            <a:avLst/>
          </a:prstGeom>
          <a:noFill/>
          <a:ln/>
        </p:spPr>
        <p:txBody>
          <a:bodyPr wrap="square" lIns="25400" tIns="25400" rIns="25400" bIns="25400" rtlCol="0" anchor="t">
            <a:normAutofit/>
          </a:bodyPr>
          <a:lstStyle/>
          <a:p>
            <a:pPr marL="0" indent="0" algn="l">
              <a:buNone/>
            </a:pPr>
            <a:r>
              <a:rPr lang="en-US" sz="5400" b="1" dirty="0">
                <a:solidFill>
                  <a:srgbClr val="FFFFFF"/>
                </a:solidFill>
                <a:latin typeface="Cambria" pitchFamily="34" charset="0"/>
                <a:ea typeface="Cambria" pitchFamily="34" charset="-122"/>
                <a:cs typeface="Cambria" pitchFamily="34" charset="-120"/>
              </a:rPr>
              <a:t>In summary</a:t>
            </a:r>
            <a:endParaRPr lang="en-US" sz="5400" dirty="0"/>
          </a:p>
        </p:txBody>
      </p:sp>
      <p:sp>
        <p:nvSpPr>
          <p:cNvPr id="4" name="Shape 2"/>
          <p:cNvSpPr/>
          <p:nvPr/>
        </p:nvSpPr>
        <p:spPr>
          <a:xfrm>
            <a:off x="1333500" y="2628900"/>
            <a:ext cx="609600" cy="609600"/>
          </a:xfrm>
          <a:prstGeom prst="ellipse">
            <a:avLst/>
          </a:prstGeom>
          <a:solidFill>
            <a:srgbClr val="4B9CD3"/>
          </a:solidFill>
          <a:ln/>
        </p:spPr>
        <p:txBody>
          <a:bodyPr/>
          <a:lstStyle/>
          <a:p>
            <a:endParaRPr lang="en-US"/>
          </a:p>
        </p:txBody>
      </p:sp>
      <p:sp>
        <p:nvSpPr>
          <p:cNvPr id="5" name="Text 3"/>
          <p:cNvSpPr/>
          <p:nvPr/>
        </p:nvSpPr>
        <p:spPr>
          <a:xfrm>
            <a:off x="1295400" y="2628900"/>
            <a:ext cx="685800" cy="647700"/>
          </a:xfrm>
          <a:prstGeom prst="rect">
            <a:avLst/>
          </a:prstGeom>
          <a:noFill/>
          <a:ln/>
        </p:spPr>
        <p:txBody>
          <a:bodyPr wrap="square" lIns="25400" tIns="25400" rIns="25400" bIns="25400" rtlCol="0" anchor="ctr">
            <a:normAutofit/>
          </a:bodyPr>
          <a:lstStyle/>
          <a:p>
            <a:pPr marL="0" indent="0" algn="ctr">
              <a:buNone/>
            </a:pPr>
            <a:r>
              <a:rPr lang="en-US" sz="2250" b="1" dirty="0">
                <a:solidFill>
                  <a:srgbClr val="FFFFFF"/>
                </a:solidFill>
                <a:latin typeface="Calibri" pitchFamily="34" charset="0"/>
                <a:ea typeface="Calibri" pitchFamily="34" charset="-122"/>
                <a:cs typeface="Calibri" pitchFamily="34" charset="-120"/>
              </a:rPr>
              <a:t>1</a:t>
            </a:r>
            <a:endParaRPr lang="en-US" sz="2250" dirty="0"/>
          </a:p>
        </p:txBody>
      </p:sp>
      <p:sp>
        <p:nvSpPr>
          <p:cNvPr id="6" name="Text 4"/>
          <p:cNvSpPr/>
          <p:nvPr/>
        </p:nvSpPr>
        <p:spPr>
          <a:xfrm>
            <a:off x="2247900" y="2628900"/>
            <a:ext cx="13734529" cy="483840"/>
          </a:xfrm>
          <a:prstGeom prst="rect">
            <a:avLst/>
          </a:prstGeom>
          <a:noFill/>
          <a:ln/>
        </p:spPr>
        <p:txBody>
          <a:bodyPr wrap="square" lIns="25400" tIns="25400" rIns="25400" bIns="25400" rtlCol="0" anchor="t">
            <a:normAutofit/>
          </a:bodyPr>
          <a:lstStyle/>
          <a:p>
            <a:pPr marL="0" indent="0" algn="l">
              <a:lnSpc>
                <a:spcPct val="106364"/>
              </a:lnSpc>
              <a:buNone/>
            </a:pPr>
            <a:r>
              <a:rPr lang="en-US" sz="2700" b="1" dirty="0">
                <a:solidFill>
                  <a:srgbClr val="FFFFFF"/>
                </a:solidFill>
                <a:latin typeface="Calibri" pitchFamily="34" charset="0"/>
                <a:ea typeface="Calibri" pitchFamily="34" charset="-122"/>
                <a:cs typeface="Calibri" pitchFamily="34" charset="-120"/>
              </a:rPr>
              <a:t>AI meets each nursing task in one of three ways.</a:t>
            </a:r>
            <a:endParaRPr lang="en-US" sz="2700" dirty="0"/>
          </a:p>
        </p:txBody>
      </p:sp>
      <p:sp>
        <p:nvSpPr>
          <p:cNvPr id="7" name="Text 5"/>
          <p:cNvSpPr/>
          <p:nvPr/>
        </p:nvSpPr>
        <p:spPr>
          <a:xfrm>
            <a:off x="2247900" y="3150840"/>
            <a:ext cx="13734529" cy="411361"/>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C9D6E0"/>
                </a:solidFill>
                <a:latin typeface="Calibri" pitchFamily="34" charset="0"/>
                <a:ea typeface="Calibri" pitchFamily="34" charset="-122"/>
                <a:cs typeface="Calibri" pitchFamily="34" charset="-120"/>
              </a:rPr>
              <a:t>It helps you, it does it for you, or a mix. Which one depends on the kind of task, and on how your hospital sets it up.</a:t>
            </a:r>
            <a:endParaRPr lang="en-US" sz="2100" dirty="0"/>
          </a:p>
        </p:txBody>
      </p:sp>
      <p:sp>
        <p:nvSpPr>
          <p:cNvPr id="8" name="Shape 6"/>
          <p:cNvSpPr/>
          <p:nvPr/>
        </p:nvSpPr>
        <p:spPr>
          <a:xfrm>
            <a:off x="1333500" y="3943201"/>
            <a:ext cx="609600" cy="609600"/>
          </a:xfrm>
          <a:prstGeom prst="ellipse">
            <a:avLst/>
          </a:prstGeom>
          <a:solidFill>
            <a:srgbClr val="4B9CD3"/>
          </a:solidFill>
          <a:ln/>
        </p:spPr>
        <p:txBody>
          <a:bodyPr/>
          <a:lstStyle/>
          <a:p>
            <a:endParaRPr lang="en-US"/>
          </a:p>
        </p:txBody>
      </p:sp>
      <p:sp>
        <p:nvSpPr>
          <p:cNvPr id="9" name="Text 7"/>
          <p:cNvSpPr/>
          <p:nvPr/>
        </p:nvSpPr>
        <p:spPr>
          <a:xfrm>
            <a:off x="1295400" y="3943201"/>
            <a:ext cx="685800" cy="647700"/>
          </a:xfrm>
          <a:prstGeom prst="rect">
            <a:avLst/>
          </a:prstGeom>
          <a:noFill/>
          <a:ln/>
        </p:spPr>
        <p:txBody>
          <a:bodyPr wrap="square" lIns="25400" tIns="25400" rIns="25400" bIns="25400" rtlCol="0" anchor="ctr">
            <a:normAutofit/>
          </a:bodyPr>
          <a:lstStyle/>
          <a:p>
            <a:pPr marL="0" indent="0" algn="ctr">
              <a:buNone/>
            </a:pPr>
            <a:r>
              <a:rPr lang="en-US" sz="2250" b="1" dirty="0">
                <a:solidFill>
                  <a:srgbClr val="FFFFFF"/>
                </a:solidFill>
                <a:latin typeface="Calibri" pitchFamily="34" charset="0"/>
                <a:ea typeface="Calibri" pitchFamily="34" charset="-122"/>
                <a:cs typeface="Calibri" pitchFamily="34" charset="-120"/>
              </a:rPr>
              <a:t>2</a:t>
            </a:r>
            <a:endParaRPr lang="en-US" sz="2250" dirty="0"/>
          </a:p>
        </p:txBody>
      </p:sp>
      <p:sp>
        <p:nvSpPr>
          <p:cNvPr id="10" name="Text 8"/>
          <p:cNvSpPr/>
          <p:nvPr/>
        </p:nvSpPr>
        <p:spPr>
          <a:xfrm>
            <a:off x="2247900" y="3943201"/>
            <a:ext cx="16177260" cy="483840"/>
          </a:xfrm>
          <a:prstGeom prst="rect">
            <a:avLst/>
          </a:prstGeom>
          <a:noFill/>
          <a:ln/>
        </p:spPr>
        <p:txBody>
          <a:bodyPr wrap="square" lIns="25400" tIns="25400" rIns="25400" bIns="25400" rtlCol="0" anchor="t">
            <a:normAutofit/>
          </a:bodyPr>
          <a:lstStyle/>
          <a:p>
            <a:pPr marL="0" indent="0" algn="l">
              <a:lnSpc>
                <a:spcPct val="106364"/>
              </a:lnSpc>
              <a:buNone/>
            </a:pPr>
            <a:r>
              <a:rPr lang="en-US" sz="2700" b="1" dirty="0">
                <a:solidFill>
                  <a:srgbClr val="FFFFFF"/>
                </a:solidFill>
                <a:latin typeface="Calibri" pitchFamily="34" charset="0"/>
                <a:ea typeface="Calibri" pitchFamily="34" charset="-122"/>
                <a:cs typeface="Calibri" pitchFamily="34" charset="-120"/>
              </a:rPr>
              <a:t>It's already in the EHR, and it's uneven.</a:t>
            </a:r>
            <a:endParaRPr lang="en-US" sz="2700" dirty="0"/>
          </a:p>
        </p:txBody>
      </p:sp>
      <p:sp>
        <p:nvSpPr>
          <p:cNvPr id="11" name="Text 9"/>
          <p:cNvSpPr/>
          <p:nvPr/>
        </p:nvSpPr>
        <p:spPr>
          <a:xfrm>
            <a:off x="2247900" y="4465141"/>
            <a:ext cx="15147798" cy="784622"/>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C9D6E0"/>
                </a:solidFill>
                <a:latin typeface="Calibri" pitchFamily="34" charset="0"/>
                <a:ea typeface="Calibri" pitchFamily="34" charset="-122"/>
                <a:cs typeface="Calibri" pitchFamily="34" charset="-120"/>
              </a:rPr>
              <a:t>Charting, risk scores, summaries and messages are live at the big systems, including here in North Carolina. Small and independent hospitals mostly can't afford it yet. Jobs made of reading the chart change first.</a:t>
            </a:r>
            <a:endParaRPr lang="en-US" sz="2100" dirty="0"/>
          </a:p>
        </p:txBody>
      </p:sp>
      <p:sp>
        <p:nvSpPr>
          <p:cNvPr id="12" name="Shape 10"/>
          <p:cNvSpPr/>
          <p:nvPr/>
        </p:nvSpPr>
        <p:spPr>
          <a:xfrm>
            <a:off x="1333500" y="5630763"/>
            <a:ext cx="609600" cy="609600"/>
          </a:xfrm>
          <a:prstGeom prst="ellipse">
            <a:avLst/>
          </a:prstGeom>
          <a:solidFill>
            <a:srgbClr val="4B9CD3"/>
          </a:solidFill>
          <a:ln/>
        </p:spPr>
        <p:txBody>
          <a:bodyPr/>
          <a:lstStyle/>
          <a:p>
            <a:endParaRPr lang="en-US"/>
          </a:p>
        </p:txBody>
      </p:sp>
      <p:sp>
        <p:nvSpPr>
          <p:cNvPr id="13" name="Text 11"/>
          <p:cNvSpPr/>
          <p:nvPr/>
        </p:nvSpPr>
        <p:spPr>
          <a:xfrm>
            <a:off x="1295400" y="5630763"/>
            <a:ext cx="685800" cy="647700"/>
          </a:xfrm>
          <a:prstGeom prst="rect">
            <a:avLst/>
          </a:prstGeom>
          <a:noFill/>
          <a:ln/>
        </p:spPr>
        <p:txBody>
          <a:bodyPr wrap="square" lIns="25400" tIns="25400" rIns="25400" bIns="25400" rtlCol="0" anchor="ctr">
            <a:normAutofit/>
          </a:bodyPr>
          <a:lstStyle/>
          <a:p>
            <a:pPr marL="0" indent="0" algn="ctr">
              <a:buNone/>
            </a:pPr>
            <a:r>
              <a:rPr lang="en-US" sz="2250" b="1" dirty="0">
                <a:solidFill>
                  <a:srgbClr val="FFFFFF"/>
                </a:solidFill>
                <a:latin typeface="Calibri" pitchFamily="34" charset="0"/>
                <a:ea typeface="Calibri" pitchFamily="34" charset="-122"/>
                <a:cs typeface="Calibri" pitchFamily="34" charset="-120"/>
              </a:rPr>
              <a:t>3</a:t>
            </a:r>
            <a:endParaRPr lang="en-US" sz="2250" dirty="0"/>
          </a:p>
        </p:txBody>
      </p:sp>
      <p:sp>
        <p:nvSpPr>
          <p:cNvPr id="14" name="Text 12"/>
          <p:cNvSpPr/>
          <p:nvPr/>
        </p:nvSpPr>
        <p:spPr>
          <a:xfrm>
            <a:off x="2247900" y="5630763"/>
            <a:ext cx="16177260" cy="483840"/>
          </a:xfrm>
          <a:prstGeom prst="rect">
            <a:avLst/>
          </a:prstGeom>
          <a:noFill/>
          <a:ln/>
        </p:spPr>
        <p:txBody>
          <a:bodyPr wrap="square" lIns="25400" tIns="25400" rIns="25400" bIns="25400" rtlCol="0" anchor="t">
            <a:normAutofit/>
          </a:bodyPr>
          <a:lstStyle/>
          <a:p>
            <a:pPr marL="0" indent="0" algn="l">
              <a:lnSpc>
                <a:spcPct val="106364"/>
              </a:lnSpc>
              <a:buNone/>
            </a:pPr>
            <a:r>
              <a:rPr lang="en-US" sz="2700" b="1" dirty="0">
                <a:solidFill>
                  <a:srgbClr val="FFFFFF"/>
                </a:solidFill>
                <a:latin typeface="Calibri" pitchFamily="34" charset="0"/>
                <a:ea typeface="Calibri" pitchFamily="34" charset="-122"/>
                <a:cs typeface="Calibri" pitchFamily="34" charset="-120"/>
              </a:rPr>
              <a:t>Nurses use these tools the most and are consulted the least.</a:t>
            </a:r>
            <a:endParaRPr lang="en-US" sz="2700" dirty="0"/>
          </a:p>
        </p:txBody>
      </p:sp>
      <p:sp>
        <p:nvSpPr>
          <p:cNvPr id="15" name="Text 13"/>
          <p:cNvSpPr/>
          <p:nvPr/>
        </p:nvSpPr>
        <p:spPr>
          <a:xfrm>
            <a:off x="2247900" y="6152704"/>
            <a:ext cx="15147798" cy="784622"/>
          </a:xfrm>
          <a:prstGeom prst="rect">
            <a:avLst/>
          </a:prstGeom>
          <a:noFill/>
          <a:ln/>
        </p:spPr>
        <p:txBody>
          <a:bodyPr wrap="square" lIns="25400" tIns="25400" rIns="25400" bIns="25400" rtlCol="0" anchor="t">
            <a:normAutofit/>
          </a:bodyPr>
          <a:lstStyle/>
          <a:p>
            <a:pPr marL="0" indent="0" algn="l">
              <a:lnSpc>
                <a:spcPct val="112000"/>
              </a:lnSpc>
              <a:buNone/>
            </a:pPr>
            <a:r>
              <a:rPr lang="en-US" sz="2100" dirty="0">
                <a:solidFill>
                  <a:srgbClr val="C9D6E0"/>
                </a:solidFill>
                <a:latin typeface="Calibri" pitchFamily="34" charset="0"/>
                <a:ea typeface="Calibri" pitchFamily="34" charset="-122"/>
                <a:cs typeface="Calibri" pitchFamily="34" charset="-120"/>
              </a:rPr>
              <a:t>One in five say nurses had a say in choosing them. Ask for a nurse on the committee that picks them, and ask the five questions before anything goes live.</a:t>
            </a:r>
            <a:endParaRPr lang="en-US" sz="2100" dirty="0"/>
          </a:p>
        </p:txBody>
      </p:sp>
      <p:sp>
        <p:nvSpPr>
          <p:cNvPr id="16" name="Text 14"/>
          <p:cNvSpPr/>
          <p:nvPr/>
        </p:nvSpPr>
        <p:spPr>
          <a:xfrm>
            <a:off x="1333500" y="8924925"/>
            <a:ext cx="17183100" cy="371475"/>
          </a:xfrm>
          <a:prstGeom prst="rect">
            <a:avLst/>
          </a:prstGeom>
          <a:noFill/>
          <a:ln/>
        </p:spPr>
        <p:txBody>
          <a:bodyPr wrap="square" lIns="25400" tIns="25400" rIns="25400" bIns="25400" rtlCol="0" anchor="t">
            <a:normAutofit/>
          </a:bodyPr>
          <a:lstStyle/>
          <a:p>
            <a:pPr marL="0" indent="0" algn="l">
              <a:buNone/>
            </a:pPr>
            <a:r>
              <a:rPr lang="en-US" sz="2100" dirty="0">
                <a:solidFill>
                  <a:srgbClr val="FFFFFF"/>
                </a:solidFill>
                <a:latin typeface="Calibri" pitchFamily="34" charset="0"/>
                <a:ea typeface="Calibri" pitchFamily="34" charset="-122"/>
                <a:cs typeface="Calibri" pitchFamily="34" charset="-120"/>
              </a:rPr>
              <a:t>Thank you · Joshua J. Barrett · joshua_barrett@kenan-flagler.unc.edu</a:t>
            </a:r>
            <a:endParaRPr lang="en-US" sz="2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657225"/>
          </a:xfrm>
          <a:prstGeom prst="rect">
            <a:avLst/>
          </a:prstGeom>
          <a:noFill/>
          <a:ln/>
        </p:spPr>
        <p:txBody>
          <a:bodyPr wrap="square" lIns="25400" tIns="25400" rIns="25400" bIns="25400" rtlCol="0" anchor="t">
            <a:normAutofit/>
          </a:bodyPr>
          <a:lstStyle/>
          <a:p>
            <a:pPr marL="0" indent="0" algn="l">
              <a:buNone/>
            </a:pPr>
            <a:r>
              <a:rPr lang="en-US" sz="4200" b="1" dirty="0">
                <a:solidFill>
                  <a:srgbClr val="13294B"/>
                </a:solidFill>
                <a:latin typeface="Cambria" pitchFamily="34" charset="0"/>
                <a:ea typeface="Cambria" pitchFamily="34" charset="-122"/>
                <a:cs typeface="Cambria" pitchFamily="34" charset="-120"/>
              </a:rPr>
              <a:t>References (1 of 2)</a:t>
            </a:r>
            <a:endParaRPr lang="en-US" sz="4200" dirty="0"/>
          </a:p>
        </p:txBody>
      </p:sp>
      <p:sp>
        <p:nvSpPr>
          <p:cNvPr id="3" name="Text 1"/>
          <p:cNvSpPr/>
          <p:nvPr/>
        </p:nvSpPr>
        <p:spPr>
          <a:xfrm>
            <a:off x="1333500" y="1724025"/>
            <a:ext cx="571500" cy="963662"/>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1.</a:t>
            </a:r>
            <a:endParaRPr lang="en-US" sz="1800" dirty="0"/>
          </a:p>
        </p:txBody>
      </p:sp>
      <p:sp>
        <p:nvSpPr>
          <p:cNvPr id="4" name="Text 2"/>
          <p:cNvSpPr/>
          <p:nvPr/>
        </p:nvSpPr>
        <p:spPr>
          <a:xfrm>
            <a:off x="1905000" y="1724025"/>
            <a:ext cx="7161848" cy="963662"/>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Barrett JJ, Jones CB. Task augmentation, automation, and hybridization in nursing: a conceptual framework for AI-integrated care delivery. </a:t>
            </a:r>
            <a:r>
              <a:rPr lang="en-US" sz="1800" i="1" dirty="0">
                <a:solidFill>
                  <a:srgbClr val="13294B"/>
                </a:solidFill>
                <a:latin typeface="Calibri" pitchFamily="34" charset="0"/>
                <a:ea typeface="Calibri" pitchFamily="34" charset="-122"/>
                <a:cs typeface="Calibri" pitchFamily="34" charset="-120"/>
              </a:rPr>
              <a:t>Nurs Outlook </a:t>
            </a:r>
            <a:r>
              <a:rPr lang="en-US" sz="1800" dirty="0">
                <a:solidFill>
                  <a:srgbClr val="13294B"/>
                </a:solidFill>
                <a:latin typeface="Calibri" pitchFamily="34" charset="0"/>
                <a:ea typeface="Calibri" pitchFamily="34" charset="-122"/>
                <a:cs typeface="Calibri" pitchFamily="34" charset="-120"/>
              </a:rPr>
              <a:t>. 2025;73:102524.</a:t>
            </a:r>
            <a:endParaRPr lang="en-US" sz="1800" dirty="0"/>
          </a:p>
        </p:txBody>
      </p:sp>
      <p:sp>
        <p:nvSpPr>
          <p:cNvPr id="5" name="Text 3"/>
          <p:cNvSpPr/>
          <p:nvPr/>
        </p:nvSpPr>
        <p:spPr>
          <a:xfrm>
            <a:off x="1333500" y="2801987"/>
            <a:ext cx="571500" cy="1272183"/>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2.</a:t>
            </a:r>
            <a:endParaRPr lang="en-US" sz="1800" dirty="0"/>
          </a:p>
        </p:txBody>
      </p:sp>
      <p:sp>
        <p:nvSpPr>
          <p:cNvPr id="6" name="Text 4"/>
          <p:cNvSpPr/>
          <p:nvPr/>
        </p:nvSpPr>
        <p:spPr>
          <a:xfrm>
            <a:off x="1905000" y="2801987"/>
            <a:ext cx="7161848" cy="1272183"/>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Office of the Assistant Secretary for Technology Policy/Office of the National Coordinator for Health IT. </a:t>
            </a:r>
            <a:r>
              <a:rPr lang="en-US" sz="1800" i="1" dirty="0">
                <a:solidFill>
                  <a:srgbClr val="13294B"/>
                </a:solidFill>
                <a:latin typeface="Calibri" pitchFamily="34" charset="0"/>
                <a:ea typeface="Calibri" pitchFamily="34" charset="-122"/>
                <a:cs typeface="Calibri" pitchFamily="34" charset="-120"/>
              </a:rPr>
              <a:t>Hospital Trends in the Use, Evaluation, and Governance of Predictive AI, 2023-2024 </a:t>
            </a:r>
            <a:r>
              <a:rPr lang="en-US" sz="1800" dirty="0">
                <a:solidFill>
                  <a:srgbClr val="13294B"/>
                </a:solidFill>
                <a:latin typeface="Calibri" pitchFamily="34" charset="0"/>
                <a:ea typeface="Calibri" pitchFamily="34" charset="-122"/>
                <a:cs typeface="Calibri" pitchFamily="34" charset="-120"/>
              </a:rPr>
              <a:t>. ONC Data Brief No. 80. September 2025.</a:t>
            </a:r>
            <a:endParaRPr lang="en-US" sz="1800" dirty="0"/>
          </a:p>
        </p:txBody>
      </p:sp>
      <p:sp>
        <p:nvSpPr>
          <p:cNvPr id="7" name="Text 5"/>
          <p:cNvSpPr/>
          <p:nvPr/>
        </p:nvSpPr>
        <p:spPr>
          <a:xfrm>
            <a:off x="1333500" y="4188470"/>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3.</a:t>
            </a:r>
            <a:endParaRPr lang="en-US" sz="1800" dirty="0"/>
          </a:p>
        </p:txBody>
      </p:sp>
      <p:sp>
        <p:nvSpPr>
          <p:cNvPr id="8" name="Text 6"/>
          <p:cNvSpPr/>
          <p:nvPr/>
        </p:nvSpPr>
        <p:spPr>
          <a:xfrm>
            <a:off x="1905000" y="4188470"/>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Nurse.org. 2026 State of Nursing Survey: nurses and AI. April 7, 2026.</a:t>
            </a:r>
            <a:endParaRPr lang="en-US" sz="1800" dirty="0"/>
          </a:p>
        </p:txBody>
      </p:sp>
      <p:sp>
        <p:nvSpPr>
          <p:cNvPr id="9" name="Text 7"/>
          <p:cNvSpPr/>
          <p:nvPr/>
        </p:nvSpPr>
        <p:spPr>
          <a:xfrm>
            <a:off x="1333500" y="4649391"/>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4.</a:t>
            </a:r>
            <a:endParaRPr lang="en-US" sz="1800" dirty="0"/>
          </a:p>
        </p:txBody>
      </p:sp>
      <p:sp>
        <p:nvSpPr>
          <p:cNvPr id="10" name="Text 8"/>
          <p:cNvSpPr/>
          <p:nvPr/>
        </p:nvSpPr>
        <p:spPr>
          <a:xfrm>
            <a:off x="1905000" y="4649391"/>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Nurse.org. Mayo Clinic ambient nursing documentation. January 15, 2026.</a:t>
            </a:r>
            <a:endParaRPr lang="en-US" sz="1800" dirty="0"/>
          </a:p>
        </p:txBody>
      </p:sp>
      <p:sp>
        <p:nvSpPr>
          <p:cNvPr id="11" name="Text 9"/>
          <p:cNvSpPr/>
          <p:nvPr/>
        </p:nvSpPr>
        <p:spPr>
          <a:xfrm>
            <a:off x="1333500" y="5110311"/>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5.</a:t>
            </a:r>
            <a:endParaRPr lang="en-US" sz="1800" dirty="0"/>
          </a:p>
        </p:txBody>
      </p:sp>
      <p:sp>
        <p:nvSpPr>
          <p:cNvPr id="12" name="Text 10"/>
          <p:cNvSpPr/>
          <p:nvPr/>
        </p:nvSpPr>
        <p:spPr>
          <a:xfrm>
            <a:off x="1905000" y="5110311"/>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Nurse.org. Nursing AI Watch: ChatGPT is inside Epic now. September 10, 2026.</a:t>
            </a:r>
            <a:endParaRPr lang="en-US" sz="1800" dirty="0"/>
          </a:p>
        </p:txBody>
      </p:sp>
      <p:sp>
        <p:nvSpPr>
          <p:cNvPr id="13" name="Text 11"/>
          <p:cNvSpPr/>
          <p:nvPr/>
        </p:nvSpPr>
        <p:spPr>
          <a:xfrm>
            <a:off x="1333500" y="5879753"/>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6.</a:t>
            </a:r>
            <a:endParaRPr lang="en-US" sz="1800" dirty="0"/>
          </a:p>
        </p:txBody>
      </p:sp>
      <p:sp>
        <p:nvSpPr>
          <p:cNvPr id="14" name="Text 12"/>
          <p:cNvSpPr/>
          <p:nvPr/>
        </p:nvSpPr>
        <p:spPr>
          <a:xfrm>
            <a:off x="1905000" y="5879753"/>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Ambient AI tool adoption in US hospitals and associated factors. </a:t>
            </a:r>
            <a:r>
              <a:rPr lang="en-US" sz="1800" i="1" dirty="0">
                <a:solidFill>
                  <a:srgbClr val="13294B"/>
                </a:solidFill>
                <a:latin typeface="Calibri" pitchFamily="34" charset="0"/>
                <a:ea typeface="Calibri" pitchFamily="34" charset="-122"/>
                <a:cs typeface="Calibri" pitchFamily="34" charset="-120"/>
              </a:rPr>
              <a:t>Am J Manag Care </a:t>
            </a:r>
            <a:r>
              <a:rPr lang="en-US" sz="1800" dirty="0">
                <a:solidFill>
                  <a:srgbClr val="13294B"/>
                </a:solidFill>
                <a:latin typeface="Calibri" pitchFamily="34" charset="0"/>
                <a:ea typeface="Calibri" pitchFamily="34" charset="-122"/>
                <a:cs typeface="Calibri" pitchFamily="34" charset="-120"/>
              </a:rPr>
              <a:t>. 2026. PMID: 41592187.</a:t>
            </a:r>
            <a:endParaRPr lang="en-US" sz="1800" dirty="0"/>
          </a:p>
        </p:txBody>
      </p:sp>
      <p:sp>
        <p:nvSpPr>
          <p:cNvPr id="15" name="Text 13"/>
          <p:cNvSpPr/>
          <p:nvPr/>
        </p:nvSpPr>
        <p:spPr>
          <a:xfrm>
            <a:off x="1333500" y="6649194"/>
            <a:ext cx="571500" cy="963662"/>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7.</a:t>
            </a:r>
            <a:endParaRPr lang="en-US" sz="1800" dirty="0"/>
          </a:p>
        </p:txBody>
      </p:sp>
      <p:sp>
        <p:nvSpPr>
          <p:cNvPr id="16" name="Text 14"/>
          <p:cNvSpPr/>
          <p:nvPr/>
        </p:nvSpPr>
        <p:spPr>
          <a:xfrm>
            <a:off x="1905000" y="6649194"/>
            <a:ext cx="7161848" cy="963662"/>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Gleeson C. Health system AI adoption surges in 2026 with execs reporting increased ROI: survey. </a:t>
            </a:r>
            <a:r>
              <a:rPr lang="en-US" sz="1800" i="1" dirty="0">
                <a:solidFill>
                  <a:srgbClr val="13294B"/>
                </a:solidFill>
                <a:latin typeface="Calibri" pitchFamily="34" charset="0"/>
                <a:ea typeface="Calibri" pitchFamily="34" charset="-122"/>
                <a:cs typeface="Calibri" pitchFamily="34" charset="-120"/>
              </a:rPr>
              <a:t>Fierce Healthcare </a:t>
            </a:r>
            <a:r>
              <a:rPr lang="en-US" sz="1800" dirty="0">
                <a:solidFill>
                  <a:srgbClr val="13294B"/>
                </a:solidFill>
                <a:latin typeface="Calibri" pitchFamily="34" charset="0"/>
                <a:ea typeface="Calibri" pitchFamily="34" charset="-122"/>
                <a:cs typeface="Calibri" pitchFamily="34" charset="-120"/>
              </a:rPr>
              <a:t>. March 24, 2026. Reporting Eliciting Insights 2026 AI Adoption Survey.</a:t>
            </a:r>
            <a:endParaRPr lang="en-US" sz="1800" dirty="0"/>
          </a:p>
        </p:txBody>
      </p:sp>
      <p:sp>
        <p:nvSpPr>
          <p:cNvPr id="17" name="Text 15"/>
          <p:cNvSpPr/>
          <p:nvPr/>
        </p:nvSpPr>
        <p:spPr>
          <a:xfrm>
            <a:off x="1333500" y="7727156"/>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8.</a:t>
            </a:r>
            <a:endParaRPr lang="en-US" sz="1800" dirty="0"/>
          </a:p>
        </p:txBody>
      </p:sp>
      <p:sp>
        <p:nvSpPr>
          <p:cNvPr id="18" name="Text 16"/>
          <p:cNvSpPr/>
          <p:nvPr/>
        </p:nvSpPr>
        <p:spPr>
          <a:xfrm>
            <a:off x="1905000" y="7727156"/>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Garcia P, Ma SP, Shah S, et al. Artificial intelligence-generated draft replies to patient inbox messages. </a:t>
            </a:r>
            <a:r>
              <a:rPr lang="en-US" sz="1800" i="1" dirty="0">
                <a:solidFill>
                  <a:srgbClr val="13294B"/>
                </a:solidFill>
                <a:latin typeface="Calibri" pitchFamily="34" charset="0"/>
                <a:ea typeface="Calibri" pitchFamily="34" charset="-122"/>
                <a:cs typeface="Calibri" pitchFamily="34" charset="-120"/>
              </a:rPr>
              <a:t>JAMA Netw Open</a:t>
            </a:r>
            <a:r>
              <a:rPr lang="en-US" sz="1800" dirty="0">
                <a:solidFill>
                  <a:srgbClr val="13294B"/>
                </a:solidFill>
                <a:latin typeface="Calibri" pitchFamily="34" charset="0"/>
                <a:ea typeface="Calibri" pitchFamily="34" charset="-122"/>
                <a:cs typeface="Calibri" pitchFamily="34" charset="-120"/>
              </a:rPr>
              <a:t>. 2024;7(3):e243201.</a:t>
            </a:r>
            <a:endParaRPr lang="en-US" sz="1800" dirty="0"/>
          </a:p>
        </p:txBody>
      </p:sp>
      <p:sp>
        <p:nvSpPr>
          <p:cNvPr id="19" name="Text 17"/>
          <p:cNvSpPr/>
          <p:nvPr/>
        </p:nvSpPr>
        <p:spPr>
          <a:xfrm>
            <a:off x="1333500" y="8496598"/>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9.</a:t>
            </a:r>
            <a:endParaRPr lang="en-US" sz="1800" dirty="0"/>
          </a:p>
        </p:txBody>
      </p:sp>
      <p:sp>
        <p:nvSpPr>
          <p:cNvPr id="20" name="Text 18"/>
          <p:cNvSpPr/>
          <p:nvPr/>
        </p:nvSpPr>
        <p:spPr>
          <a:xfrm>
            <a:off x="1905000" y="8496598"/>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Palmer K. Nurses and clinical AI. </a:t>
            </a:r>
            <a:r>
              <a:rPr lang="en-US" sz="1800" i="1" dirty="0">
                <a:solidFill>
                  <a:srgbClr val="13294B"/>
                </a:solidFill>
                <a:latin typeface="Calibri" pitchFamily="34" charset="0"/>
                <a:ea typeface="Calibri" pitchFamily="34" charset="-122"/>
                <a:cs typeface="Calibri" pitchFamily="34" charset="-120"/>
              </a:rPr>
              <a:t>STAT</a:t>
            </a:r>
            <a:r>
              <a:rPr lang="en-US" sz="1800" dirty="0">
                <a:solidFill>
                  <a:srgbClr val="13294B"/>
                </a:solidFill>
                <a:latin typeface="Calibri" pitchFamily="34" charset="0"/>
                <a:ea typeface="Calibri" pitchFamily="34" charset="-122"/>
                <a:cs typeface="Calibri" pitchFamily="34" charset="-120"/>
              </a:rPr>
              <a:t>. August 11, 2026.</a:t>
            </a:r>
            <a:endParaRPr lang="en-US" sz="1800" dirty="0"/>
          </a:p>
        </p:txBody>
      </p:sp>
      <p:sp>
        <p:nvSpPr>
          <p:cNvPr id="21" name="Text 19"/>
          <p:cNvSpPr/>
          <p:nvPr/>
        </p:nvSpPr>
        <p:spPr>
          <a:xfrm>
            <a:off x="9429750" y="1724025"/>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10.</a:t>
            </a:r>
            <a:endParaRPr lang="en-US" sz="1800" dirty="0"/>
          </a:p>
        </p:txBody>
      </p:sp>
      <p:sp>
        <p:nvSpPr>
          <p:cNvPr id="22" name="Text 20"/>
          <p:cNvSpPr/>
          <p:nvPr/>
        </p:nvSpPr>
        <p:spPr>
          <a:xfrm>
            <a:off x="10001250" y="1724025"/>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Palmer K. Chart-summary chatbots, UC San Diego error study, Duke Scout. </a:t>
            </a:r>
            <a:r>
              <a:rPr lang="en-US" sz="1800" i="1" dirty="0">
                <a:solidFill>
                  <a:srgbClr val="13294B"/>
                </a:solidFill>
                <a:latin typeface="Calibri" pitchFamily="34" charset="0"/>
                <a:ea typeface="Calibri" pitchFamily="34" charset="-122"/>
                <a:cs typeface="Calibri" pitchFamily="34" charset="-120"/>
              </a:rPr>
              <a:t>STAT</a:t>
            </a:r>
            <a:r>
              <a:rPr lang="en-US" sz="1800" dirty="0">
                <a:solidFill>
                  <a:srgbClr val="13294B"/>
                </a:solidFill>
                <a:latin typeface="Calibri" pitchFamily="34" charset="0"/>
                <a:ea typeface="Calibri" pitchFamily="34" charset="-122"/>
                <a:cs typeface="Calibri" pitchFamily="34" charset="-120"/>
              </a:rPr>
              <a:t>. August 20, 2026.</a:t>
            </a:r>
            <a:endParaRPr lang="en-US" sz="1800" dirty="0"/>
          </a:p>
        </p:txBody>
      </p:sp>
      <p:sp>
        <p:nvSpPr>
          <p:cNvPr id="23" name="Text 21"/>
          <p:cNvSpPr/>
          <p:nvPr/>
        </p:nvSpPr>
        <p:spPr>
          <a:xfrm>
            <a:off x="9429750" y="2493466"/>
            <a:ext cx="571500" cy="963662"/>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11.</a:t>
            </a:r>
            <a:endParaRPr lang="en-US" sz="1800" dirty="0"/>
          </a:p>
        </p:txBody>
      </p:sp>
      <p:sp>
        <p:nvSpPr>
          <p:cNvPr id="24" name="Text 22"/>
          <p:cNvSpPr/>
          <p:nvPr/>
        </p:nvSpPr>
        <p:spPr>
          <a:xfrm>
            <a:off x="10001250" y="2493466"/>
            <a:ext cx="7161848" cy="963662"/>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Sendak MP, Ratliff W, Sarro D, et al. Real-world integration of a sepsis deep learning technology into routine clinical care: implementation study. </a:t>
            </a:r>
            <a:r>
              <a:rPr lang="en-US" sz="1800" i="1" dirty="0">
                <a:solidFill>
                  <a:srgbClr val="13294B"/>
                </a:solidFill>
                <a:latin typeface="Calibri" pitchFamily="34" charset="0"/>
                <a:ea typeface="Calibri" pitchFamily="34" charset="-122"/>
                <a:cs typeface="Calibri" pitchFamily="34" charset="-120"/>
              </a:rPr>
              <a:t>JMIR Med Inform </a:t>
            </a:r>
            <a:r>
              <a:rPr lang="en-US" sz="1800" dirty="0">
                <a:solidFill>
                  <a:srgbClr val="13294B"/>
                </a:solidFill>
                <a:latin typeface="Calibri" pitchFamily="34" charset="0"/>
                <a:ea typeface="Calibri" pitchFamily="34" charset="-122"/>
                <a:cs typeface="Calibri" pitchFamily="34" charset="-120"/>
              </a:rPr>
              <a:t>. 2020;8(7):e15182.</a:t>
            </a:r>
            <a:endParaRPr lang="en-US" sz="1800" dirty="0"/>
          </a:p>
        </p:txBody>
      </p:sp>
      <p:sp>
        <p:nvSpPr>
          <p:cNvPr id="25" name="Text 23"/>
          <p:cNvSpPr/>
          <p:nvPr/>
        </p:nvSpPr>
        <p:spPr>
          <a:xfrm>
            <a:off x="9429750" y="3571429"/>
            <a:ext cx="571500" cy="963662"/>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12.</a:t>
            </a:r>
            <a:endParaRPr lang="en-US" sz="1800" dirty="0"/>
          </a:p>
        </p:txBody>
      </p:sp>
      <p:sp>
        <p:nvSpPr>
          <p:cNvPr id="26" name="Text 24"/>
          <p:cNvSpPr/>
          <p:nvPr/>
        </p:nvSpPr>
        <p:spPr>
          <a:xfrm>
            <a:off x="10001250" y="3571429"/>
            <a:ext cx="7161848" cy="963662"/>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Wong A, Otles E, Donnelly JP, et al. External validation of a widely implemented proprietary sepsis prediction model in hospitalized patients. </a:t>
            </a:r>
            <a:r>
              <a:rPr lang="en-US" sz="1800" i="1" dirty="0">
                <a:solidFill>
                  <a:srgbClr val="13294B"/>
                </a:solidFill>
                <a:latin typeface="Calibri" pitchFamily="34" charset="0"/>
                <a:ea typeface="Calibri" pitchFamily="34" charset="-122"/>
                <a:cs typeface="Calibri" pitchFamily="34" charset="-120"/>
              </a:rPr>
              <a:t>JAMA Intern Med</a:t>
            </a:r>
            <a:r>
              <a:rPr lang="en-US" sz="1800" dirty="0">
                <a:solidFill>
                  <a:srgbClr val="13294B"/>
                </a:solidFill>
                <a:latin typeface="Calibri" pitchFamily="34" charset="0"/>
                <a:ea typeface="Calibri" pitchFamily="34" charset="-122"/>
                <a:cs typeface="Calibri" pitchFamily="34" charset="-120"/>
              </a:rPr>
              <a:t>. 2021;181(8):1065-1070.</a:t>
            </a:r>
            <a:endParaRPr lang="en-US" sz="1800" dirty="0"/>
          </a:p>
        </p:txBody>
      </p:sp>
      <p:sp>
        <p:nvSpPr>
          <p:cNvPr id="27" name="Text 25"/>
          <p:cNvSpPr/>
          <p:nvPr/>
        </p:nvSpPr>
        <p:spPr>
          <a:xfrm>
            <a:off x="9429750" y="4649391"/>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13.</a:t>
            </a:r>
            <a:endParaRPr lang="en-US" sz="1800" dirty="0"/>
          </a:p>
        </p:txBody>
      </p:sp>
      <p:sp>
        <p:nvSpPr>
          <p:cNvPr id="28" name="Text 26"/>
          <p:cNvSpPr/>
          <p:nvPr/>
        </p:nvSpPr>
        <p:spPr>
          <a:xfrm>
            <a:off x="10001250" y="4649391"/>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Epic Deterioration Index outcomes across 11 hospitals. </a:t>
            </a:r>
            <a:r>
              <a:rPr lang="en-US" sz="1800" i="1" dirty="0">
                <a:solidFill>
                  <a:srgbClr val="13294B"/>
                </a:solidFill>
                <a:latin typeface="Calibri" pitchFamily="34" charset="0"/>
                <a:ea typeface="Calibri" pitchFamily="34" charset="-122"/>
                <a:cs typeface="Calibri" pitchFamily="34" charset="-120"/>
              </a:rPr>
              <a:t>NEJM AI</a:t>
            </a:r>
            <a:r>
              <a:rPr lang="en-US" sz="1800" dirty="0">
                <a:solidFill>
                  <a:srgbClr val="13294B"/>
                </a:solidFill>
                <a:latin typeface="Calibri" pitchFamily="34" charset="0"/>
                <a:ea typeface="Calibri" pitchFamily="34" charset="-122"/>
                <a:cs typeface="Calibri" pitchFamily="34" charset="-120"/>
              </a:rPr>
              <a:t>. July 2026.</a:t>
            </a:r>
            <a:endParaRPr lang="en-US" sz="1800" dirty="0"/>
          </a:p>
        </p:txBody>
      </p:sp>
      <p:sp>
        <p:nvSpPr>
          <p:cNvPr id="29" name="Text 27"/>
          <p:cNvSpPr/>
          <p:nvPr/>
        </p:nvSpPr>
        <p:spPr>
          <a:xfrm>
            <a:off x="9429750" y="5110311"/>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14.</a:t>
            </a:r>
            <a:endParaRPr lang="en-US" sz="1800" dirty="0"/>
          </a:p>
        </p:txBody>
      </p:sp>
      <p:sp>
        <p:nvSpPr>
          <p:cNvPr id="30" name="Text 28"/>
          <p:cNvSpPr/>
          <p:nvPr/>
        </p:nvSpPr>
        <p:spPr>
          <a:xfrm>
            <a:off x="10001250" y="5110311"/>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Xsolis. Yale New Haven Health and Baylor Scott &amp; White utilization review case studies. 2025.</a:t>
            </a:r>
            <a:endParaRPr lang="en-US" sz="1800" dirty="0"/>
          </a:p>
        </p:txBody>
      </p:sp>
      <p:sp>
        <p:nvSpPr>
          <p:cNvPr id="31" name="Text 29"/>
          <p:cNvSpPr/>
          <p:nvPr/>
        </p:nvSpPr>
        <p:spPr>
          <a:xfrm>
            <a:off x="9429750" y="5879753"/>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15.</a:t>
            </a:r>
            <a:endParaRPr lang="en-US" sz="1800" dirty="0"/>
          </a:p>
        </p:txBody>
      </p:sp>
      <p:sp>
        <p:nvSpPr>
          <p:cNvPr id="32" name="Text 30"/>
          <p:cNvSpPr/>
          <p:nvPr/>
        </p:nvSpPr>
        <p:spPr>
          <a:xfrm>
            <a:off x="10001250" y="5879753"/>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Healthcare Financial Management Association. Intermountain Health clinical documentation integrity. 2025.</a:t>
            </a:r>
            <a:endParaRPr lang="en-US" sz="1800" dirty="0"/>
          </a:p>
        </p:txBody>
      </p:sp>
      <p:sp>
        <p:nvSpPr>
          <p:cNvPr id="33" name="Text 31"/>
          <p:cNvSpPr/>
          <p:nvPr/>
        </p:nvSpPr>
        <p:spPr>
          <a:xfrm>
            <a:off x="9429750" y="6649194"/>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16.</a:t>
            </a:r>
            <a:endParaRPr lang="en-US" sz="1800" dirty="0"/>
          </a:p>
        </p:txBody>
      </p:sp>
      <p:sp>
        <p:nvSpPr>
          <p:cNvPr id="34" name="Text 32"/>
          <p:cNvSpPr/>
          <p:nvPr/>
        </p:nvSpPr>
        <p:spPr>
          <a:xfrm>
            <a:off x="10001250" y="6649194"/>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Becker's Payer Issues. UnitedHealth nH Predict litigation. March 2026.</a:t>
            </a:r>
            <a:endParaRPr lang="en-US" sz="1800" dirty="0"/>
          </a:p>
        </p:txBody>
      </p:sp>
      <p:sp>
        <p:nvSpPr>
          <p:cNvPr id="35" name="Text 33"/>
          <p:cNvSpPr/>
          <p:nvPr/>
        </p:nvSpPr>
        <p:spPr>
          <a:xfrm>
            <a:off x="9429750" y="7110115"/>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17.</a:t>
            </a:r>
            <a:endParaRPr lang="en-US" sz="1800" dirty="0"/>
          </a:p>
        </p:txBody>
      </p:sp>
      <p:sp>
        <p:nvSpPr>
          <p:cNvPr id="36" name="Text 34"/>
          <p:cNvSpPr/>
          <p:nvPr/>
        </p:nvSpPr>
        <p:spPr>
          <a:xfrm>
            <a:off x="10001250" y="7110115"/>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HIT Consultant; Fierce Healthcare. Ambience Healthcare Chart Chat for Nursing, Cleveland Clinic pilot. April 2026.</a:t>
            </a:r>
            <a:endParaRPr lang="en-US" sz="1800" dirty="0"/>
          </a:p>
        </p:txBody>
      </p:sp>
      <p:sp>
        <p:nvSpPr>
          <p:cNvPr id="37" name="Text 35"/>
          <p:cNvSpPr/>
          <p:nvPr/>
        </p:nvSpPr>
        <p:spPr>
          <a:xfrm>
            <a:off x="9429750" y="7879556"/>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18.</a:t>
            </a:r>
            <a:endParaRPr lang="en-US" sz="1800" dirty="0"/>
          </a:p>
        </p:txBody>
      </p:sp>
      <p:sp>
        <p:nvSpPr>
          <p:cNvPr id="38" name="Text 36"/>
          <p:cNvSpPr/>
          <p:nvPr/>
        </p:nvSpPr>
        <p:spPr>
          <a:xfrm>
            <a:off x="10001250" y="7879556"/>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Healthcare IT News. Houston Methodist and Epic Art at the bedside. 2026.</a:t>
            </a:r>
            <a:endParaRPr lang="en-US" sz="1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333500" y="762000"/>
            <a:ext cx="17183100" cy="657225"/>
          </a:xfrm>
          <a:prstGeom prst="rect">
            <a:avLst/>
          </a:prstGeom>
          <a:noFill/>
          <a:ln/>
        </p:spPr>
        <p:txBody>
          <a:bodyPr wrap="square" lIns="25400" tIns="25400" rIns="25400" bIns="25400" rtlCol="0" anchor="t">
            <a:normAutofit/>
          </a:bodyPr>
          <a:lstStyle/>
          <a:p>
            <a:pPr marL="0" indent="0" algn="l">
              <a:buNone/>
            </a:pPr>
            <a:r>
              <a:rPr lang="en-US" sz="4200" b="1" dirty="0">
                <a:solidFill>
                  <a:srgbClr val="13294B"/>
                </a:solidFill>
                <a:latin typeface="Cambria" pitchFamily="34" charset="0"/>
                <a:ea typeface="Cambria" pitchFamily="34" charset="-122"/>
                <a:cs typeface="Cambria" pitchFamily="34" charset="-120"/>
              </a:rPr>
              <a:t>References (2 of 2)</a:t>
            </a:r>
            <a:endParaRPr lang="en-US" sz="4200" dirty="0"/>
          </a:p>
        </p:txBody>
      </p:sp>
      <p:sp>
        <p:nvSpPr>
          <p:cNvPr id="3" name="Text 1"/>
          <p:cNvSpPr/>
          <p:nvPr/>
        </p:nvSpPr>
        <p:spPr>
          <a:xfrm>
            <a:off x="1333500" y="1724025"/>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19.</a:t>
            </a:r>
            <a:endParaRPr lang="en-US" sz="1800" dirty="0"/>
          </a:p>
        </p:txBody>
      </p:sp>
      <p:sp>
        <p:nvSpPr>
          <p:cNvPr id="4" name="Text 2"/>
          <p:cNvSpPr/>
          <p:nvPr/>
        </p:nvSpPr>
        <p:spPr>
          <a:xfrm>
            <a:off x="1905000" y="1724025"/>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North Carolina Health News. 10 ways NC health care providers are harnessing AI. January 7, 2025.</a:t>
            </a:r>
            <a:endParaRPr lang="en-US" sz="1800" dirty="0"/>
          </a:p>
        </p:txBody>
      </p:sp>
      <p:sp>
        <p:nvSpPr>
          <p:cNvPr id="5" name="Text 3"/>
          <p:cNvSpPr/>
          <p:nvPr/>
        </p:nvSpPr>
        <p:spPr>
          <a:xfrm>
            <a:off x="1333500" y="2493466"/>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20.</a:t>
            </a:r>
            <a:endParaRPr lang="en-US" sz="1800" dirty="0"/>
          </a:p>
        </p:txBody>
      </p:sp>
      <p:sp>
        <p:nvSpPr>
          <p:cNvPr id="6" name="Text 4"/>
          <p:cNvSpPr/>
          <p:nvPr/>
        </p:nvSpPr>
        <p:spPr>
          <a:xfrm>
            <a:off x="1905000" y="2493466"/>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Atrium Health Foundation. Preparing the Front-Line Nurse for AI. 2025.</a:t>
            </a:r>
            <a:endParaRPr lang="en-US" sz="1800" dirty="0"/>
          </a:p>
        </p:txBody>
      </p:sp>
      <p:sp>
        <p:nvSpPr>
          <p:cNvPr id="7" name="Text 5"/>
          <p:cNvSpPr/>
          <p:nvPr/>
        </p:nvSpPr>
        <p:spPr>
          <a:xfrm>
            <a:off x="1333500" y="2954387"/>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21.</a:t>
            </a:r>
            <a:endParaRPr lang="en-US" sz="1800" dirty="0"/>
          </a:p>
        </p:txBody>
      </p:sp>
      <p:sp>
        <p:nvSpPr>
          <p:cNvPr id="8" name="Text 6"/>
          <p:cNvSpPr/>
          <p:nvPr/>
        </p:nvSpPr>
        <p:spPr>
          <a:xfrm>
            <a:off x="1905000" y="2954387"/>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Abridge. UNC Health system-wide ambient documentation announcement. February 2025.</a:t>
            </a:r>
            <a:endParaRPr lang="en-US" sz="1800" dirty="0"/>
          </a:p>
        </p:txBody>
      </p:sp>
      <p:sp>
        <p:nvSpPr>
          <p:cNvPr id="9" name="Text 7"/>
          <p:cNvSpPr/>
          <p:nvPr/>
        </p:nvSpPr>
        <p:spPr>
          <a:xfrm>
            <a:off x="1333500" y="3723829"/>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22.</a:t>
            </a:r>
            <a:endParaRPr lang="en-US" sz="1800" dirty="0"/>
          </a:p>
        </p:txBody>
      </p:sp>
      <p:sp>
        <p:nvSpPr>
          <p:cNvPr id="10" name="Text 8"/>
          <p:cNvSpPr/>
          <p:nvPr/>
        </p:nvSpPr>
        <p:spPr>
          <a:xfrm>
            <a:off x="1905000" y="3723829"/>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Distilinfo. Novant Health AI in Epic. July 2026.</a:t>
            </a:r>
            <a:endParaRPr lang="en-US" sz="1800" dirty="0"/>
          </a:p>
        </p:txBody>
      </p:sp>
      <p:sp>
        <p:nvSpPr>
          <p:cNvPr id="11" name="Text 9"/>
          <p:cNvSpPr/>
          <p:nvPr/>
        </p:nvSpPr>
        <p:spPr>
          <a:xfrm>
            <a:off x="1333500" y="4184749"/>
            <a:ext cx="571500" cy="963662"/>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23.</a:t>
            </a:r>
            <a:endParaRPr lang="en-US" sz="1800" dirty="0"/>
          </a:p>
        </p:txBody>
      </p:sp>
      <p:sp>
        <p:nvSpPr>
          <p:cNvPr id="12" name="Text 10"/>
          <p:cNvSpPr/>
          <p:nvPr/>
        </p:nvSpPr>
        <p:spPr>
          <a:xfrm>
            <a:off x="1905000" y="4184749"/>
            <a:ext cx="7161848" cy="963662"/>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ProPublica Nonprofit Explorer. IRS Form 990: Duke University Health System (EIN 56-2070036), FY2025; Ashe Memorial Hospital Inc (EIN 56-0603900), FY2024.</a:t>
            </a:r>
            <a:endParaRPr lang="en-US" sz="1800" dirty="0"/>
          </a:p>
        </p:txBody>
      </p:sp>
      <p:sp>
        <p:nvSpPr>
          <p:cNvPr id="13" name="Text 11"/>
          <p:cNvSpPr/>
          <p:nvPr/>
        </p:nvSpPr>
        <p:spPr>
          <a:xfrm>
            <a:off x="1333500" y="5262711"/>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24.</a:t>
            </a:r>
            <a:endParaRPr lang="en-US" sz="1800" dirty="0"/>
          </a:p>
        </p:txBody>
      </p:sp>
      <p:sp>
        <p:nvSpPr>
          <p:cNvPr id="14" name="Text 12"/>
          <p:cNvSpPr/>
          <p:nvPr/>
        </p:nvSpPr>
        <p:spPr>
          <a:xfrm>
            <a:off x="1905000" y="5262711"/>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American Hospital Association Center for Health Innovation. Ambient AI scribes. April 2026.</a:t>
            </a:r>
            <a:endParaRPr lang="en-US" sz="1800" dirty="0"/>
          </a:p>
        </p:txBody>
      </p:sp>
      <p:sp>
        <p:nvSpPr>
          <p:cNvPr id="15" name="Text 13"/>
          <p:cNvSpPr/>
          <p:nvPr/>
        </p:nvSpPr>
        <p:spPr>
          <a:xfrm>
            <a:off x="1333500" y="6032153"/>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25.</a:t>
            </a:r>
            <a:endParaRPr lang="en-US" sz="1800" dirty="0"/>
          </a:p>
        </p:txBody>
      </p:sp>
      <p:sp>
        <p:nvSpPr>
          <p:cNvPr id="16" name="Text 14"/>
          <p:cNvSpPr/>
          <p:nvPr/>
        </p:nvSpPr>
        <p:spPr>
          <a:xfrm>
            <a:off x="1905000" y="6032153"/>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Medical Economics; EHR Source. Vendor pricing for ambient AI documentation. 2026.</a:t>
            </a:r>
            <a:endParaRPr lang="en-US" sz="1800" dirty="0"/>
          </a:p>
        </p:txBody>
      </p:sp>
      <p:sp>
        <p:nvSpPr>
          <p:cNvPr id="17" name="Text 15"/>
          <p:cNvSpPr/>
          <p:nvPr/>
        </p:nvSpPr>
        <p:spPr>
          <a:xfrm>
            <a:off x="1333500" y="6801594"/>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26.</a:t>
            </a:r>
            <a:endParaRPr lang="en-US" sz="1800" dirty="0"/>
          </a:p>
        </p:txBody>
      </p:sp>
      <p:sp>
        <p:nvSpPr>
          <p:cNvPr id="18" name="Text 16"/>
          <p:cNvSpPr/>
          <p:nvPr/>
        </p:nvSpPr>
        <p:spPr>
          <a:xfrm>
            <a:off x="1905000" y="6801594"/>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Precedence Research; Grand View Research. Healthcare AI market estimates. 2026.</a:t>
            </a:r>
            <a:endParaRPr lang="en-US" sz="1800" dirty="0"/>
          </a:p>
        </p:txBody>
      </p:sp>
      <p:sp>
        <p:nvSpPr>
          <p:cNvPr id="19" name="Text 17"/>
          <p:cNvSpPr/>
          <p:nvPr/>
        </p:nvSpPr>
        <p:spPr>
          <a:xfrm>
            <a:off x="1333500" y="7571036"/>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27.</a:t>
            </a:r>
            <a:endParaRPr lang="en-US" sz="1800" dirty="0"/>
          </a:p>
        </p:txBody>
      </p:sp>
      <p:sp>
        <p:nvSpPr>
          <p:cNvPr id="20" name="Text 18"/>
          <p:cNvSpPr/>
          <p:nvPr/>
        </p:nvSpPr>
        <p:spPr>
          <a:xfrm>
            <a:off x="1905000" y="7571036"/>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Agency for Healthcare Research and Quality. ENDBurden project.</a:t>
            </a:r>
            <a:endParaRPr lang="en-US" sz="1800" dirty="0"/>
          </a:p>
        </p:txBody>
      </p:sp>
      <p:sp>
        <p:nvSpPr>
          <p:cNvPr id="21" name="Text 19"/>
          <p:cNvSpPr/>
          <p:nvPr/>
        </p:nvSpPr>
        <p:spPr>
          <a:xfrm>
            <a:off x="9429750" y="1724025"/>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28.</a:t>
            </a:r>
            <a:endParaRPr lang="en-US" sz="1800" dirty="0"/>
          </a:p>
        </p:txBody>
      </p:sp>
      <p:sp>
        <p:nvSpPr>
          <p:cNvPr id="22" name="Text 20"/>
          <p:cNvSpPr/>
          <p:nvPr/>
        </p:nvSpPr>
        <p:spPr>
          <a:xfrm>
            <a:off x="10001250" y="1724025"/>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KLAS Arch Collaborative. </a:t>
            </a:r>
            <a:r>
              <a:rPr lang="en-US" sz="1800" i="1" dirty="0">
                <a:solidFill>
                  <a:srgbClr val="13294B"/>
                </a:solidFill>
                <a:latin typeface="Calibri" pitchFamily="34" charset="0"/>
                <a:ea typeface="Calibri" pitchFamily="34" charset="-122"/>
                <a:cs typeface="Calibri" pitchFamily="34" charset="-120"/>
              </a:rPr>
              <a:t>Reducing Nursing Documentation Burden</a:t>
            </a:r>
            <a:r>
              <a:rPr lang="en-US" sz="1800" dirty="0">
                <a:solidFill>
                  <a:srgbClr val="13294B"/>
                </a:solidFill>
                <a:latin typeface="Calibri" pitchFamily="34" charset="0"/>
                <a:ea typeface="Calibri" pitchFamily="34" charset="-122"/>
                <a:cs typeface="Calibri" pitchFamily="34" charset="-120"/>
              </a:rPr>
              <a:t>. 2025.</a:t>
            </a:r>
            <a:endParaRPr lang="en-US" sz="1800" dirty="0"/>
          </a:p>
        </p:txBody>
      </p:sp>
      <p:sp>
        <p:nvSpPr>
          <p:cNvPr id="23" name="Text 21"/>
          <p:cNvSpPr/>
          <p:nvPr/>
        </p:nvSpPr>
        <p:spPr>
          <a:xfrm>
            <a:off x="9429750" y="2184946"/>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29.</a:t>
            </a:r>
            <a:endParaRPr lang="en-US" sz="1800" dirty="0"/>
          </a:p>
        </p:txBody>
      </p:sp>
      <p:sp>
        <p:nvSpPr>
          <p:cNvPr id="24" name="Text 22"/>
          <p:cNvSpPr/>
          <p:nvPr/>
        </p:nvSpPr>
        <p:spPr>
          <a:xfrm>
            <a:off x="10001250" y="2184946"/>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KLAS Research. </a:t>
            </a:r>
            <a:r>
              <a:rPr lang="en-US" sz="1800" i="1" dirty="0">
                <a:solidFill>
                  <a:srgbClr val="13294B"/>
                </a:solidFill>
                <a:latin typeface="Calibri" pitchFamily="34" charset="0"/>
                <a:ea typeface="Calibri" pitchFamily="34" charset="-122"/>
                <a:cs typeface="Calibri" pitchFamily="34" charset="-120"/>
              </a:rPr>
              <a:t>US Acute Care EHR Market Share 2026</a:t>
            </a:r>
            <a:r>
              <a:rPr lang="en-US" sz="1800" dirty="0">
                <a:solidFill>
                  <a:srgbClr val="13294B"/>
                </a:solidFill>
                <a:latin typeface="Calibri" pitchFamily="34" charset="0"/>
                <a:ea typeface="Calibri" pitchFamily="34" charset="-122"/>
                <a:cs typeface="Calibri" pitchFamily="34" charset="-120"/>
              </a:rPr>
              <a:t>. May 14, 2026.</a:t>
            </a:r>
            <a:endParaRPr lang="en-US" sz="1800" dirty="0"/>
          </a:p>
        </p:txBody>
      </p:sp>
      <p:sp>
        <p:nvSpPr>
          <p:cNvPr id="25" name="Text 23"/>
          <p:cNvSpPr/>
          <p:nvPr/>
        </p:nvSpPr>
        <p:spPr>
          <a:xfrm>
            <a:off x="9429750" y="2645866"/>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30.</a:t>
            </a:r>
            <a:endParaRPr lang="en-US" sz="1800" dirty="0"/>
          </a:p>
        </p:txBody>
      </p:sp>
      <p:sp>
        <p:nvSpPr>
          <p:cNvPr id="26" name="Text 24"/>
          <p:cNvSpPr/>
          <p:nvPr/>
        </p:nvSpPr>
        <p:spPr>
          <a:xfrm>
            <a:off x="10001250" y="2645866"/>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National Nurses United. Survey of nurses on AI. May 2024.</a:t>
            </a:r>
            <a:endParaRPr lang="en-US" sz="1800" dirty="0"/>
          </a:p>
        </p:txBody>
      </p:sp>
      <p:sp>
        <p:nvSpPr>
          <p:cNvPr id="27" name="Text 25"/>
          <p:cNvSpPr/>
          <p:nvPr/>
        </p:nvSpPr>
        <p:spPr>
          <a:xfrm>
            <a:off x="9429750" y="3106787"/>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31.</a:t>
            </a:r>
            <a:endParaRPr lang="en-US" sz="1800" dirty="0"/>
          </a:p>
        </p:txBody>
      </p:sp>
      <p:sp>
        <p:nvSpPr>
          <p:cNvPr id="28" name="Text 26"/>
          <p:cNvSpPr/>
          <p:nvPr/>
        </p:nvSpPr>
        <p:spPr>
          <a:xfrm>
            <a:off x="10001250" y="3106787"/>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Walker R. </a:t>
            </a:r>
            <a:r>
              <a:rPr lang="en-US" sz="1800" i="1" dirty="0">
                <a:solidFill>
                  <a:srgbClr val="13294B"/>
                </a:solidFill>
                <a:latin typeface="Calibri" pitchFamily="34" charset="0"/>
                <a:ea typeface="Calibri" pitchFamily="34" charset="-122"/>
                <a:cs typeface="Calibri" pitchFamily="34" charset="-120"/>
              </a:rPr>
              <a:t>Digital Defense Toolkit </a:t>
            </a:r>
            <a:r>
              <a:rPr lang="en-US" sz="1800" dirty="0">
                <a:solidFill>
                  <a:srgbClr val="13294B"/>
                </a:solidFill>
                <a:latin typeface="Calibri" pitchFamily="34" charset="0"/>
                <a:ea typeface="Calibri" pitchFamily="34" charset="-122"/>
                <a:cs typeface="Calibri" pitchFamily="34" charset="-120"/>
              </a:rPr>
              <a:t>. University of Massachusetts Amherst; 2025.</a:t>
            </a:r>
            <a:endParaRPr lang="en-US" sz="1800" dirty="0"/>
          </a:p>
        </p:txBody>
      </p:sp>
      <p:sp>
        <p:nvSpPr>
          <p:cNvPr id="29" name="Text 27"/>
          <p:cNvSpPr/>
          <p:nvPr/>
        </p:nvSpPr>
        <p:spPr>
          <a:xfrm>
            <a:off x="9429750" y="3876229"/>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32.</a:t>
            </a:r>
            <a:endParaRPr lang="en-US" sz="1800" dirty="0"/>
          </a:p>
        </p:txBody>
      </p:sp>
      <p:sp>
        <p:nvSpPr>
          <p:cNvPr id="30" name="Text 28"/>
          <p:cNvSpPr/>
          <p:nvPr/>
        </p:nvSpPr>
        <p:spPr>
          <a:xfrm>
            <a:off x="10001250" y="3876229"/>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UNC Health Newsroom. NC CHAIN launch. September 22, 2026.</a:t>
            </a:r>
            <a:endParaRPr lang="en-US" sz="1800" dirty="0"/>
          </a:p>
        </p:txBody>
      </p:sp>
      <p:sp>
        <p:nvSpPr>
          <p:cNvPr id="31" name="Text 29"/>
          <p:cNvSpPr/>
          <p:nvPr/>
        </p:nvSpPr>
        <p:spPr>
          <a:xfrm>
            <a:off x="9429750" y="4337149"/>
            <a:ext cx="571500"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33.</a:t>
            </a:r>
            <a:endParaRPr lang="en-US" sz="1800" dirty="0"/>
          </a:p>
        </p:txBody>
      </p:sp>
      <p:sp>
        <p:nvSpPr>
          <p:cNvPr id="32" name="Text 30"/>
          <p:cNvSpPr/>
          <p:nvPr/>
        </p:nvSpPr>
        <p:spPr>
          <a:xfrm>
            <a:off x="10001250" y="4337149"/>
            <a:ext cx="7161848" cy="65514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The Joint Commission; Coalition for Health AI. </a:t>
            </a:r>
            <a:r>
              <a:rPr lang="en-US" sz="1800" i="1" dirty="0">
                <a:solidFill>
                  <a:srgbClr val="13294B"/>
                </a:solidFill>
                <a:latin typeface="Calibri" pitchFamily="34" charset="0"/>
                <a:ea typeface="Calibri" pitchFamily="34" charset="-122"/>
                <a:cs typeface="Calibri" pitchFamily="34" charset="-120"/>
              </a:rPr>
              <a:t>Responsible Use of AI in Healthcare </a:t>
            </a:r>
            <a:r>
              <a:rPr lang="en-US" sz="1800" dirty="0">
                <a:solidFill>
                  <a:srgbClr val="13294B"/>
                </a:solidFill>
                <a:latin typeface="Calibri" pitchFamily="34" charset="0"/>
                <a:ea typeface="Calibri" pitchFamily="34" charset="-122"/>
                <a:cs typeface="Calibri" pitchFamily="34" charset="-120"/>
              </a:rPr>
              <a:t>. 2025-2026.</a:t>
            </a:r>
            <a:endParaRPr lang="en-US" sz="1800" dirty="0"/>
          </a:p>
        </p:txBody>
      </p:sp>
      <p:sp>
        <p:nvSpPr>
          <p:cNvPr id="33" name="Text 31"/>
          <p:cNvSpPr/>
          <p:nvPr/>
        </p:nvSpPr>
        <p:spPr>
          <a:xfrm>
            <a:off x="9429750" y="5106591"/>
            <a:ext cx="571500" cy="1272183"/>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34.</a:t>
            </a:r>
            <a:endParaRPr lang="en-US" sz="1800" dirty="0"/>
          </a:p>
        </p:txBody>
      </p:sp>
      <p:sp>
        <p:nvSpPr>
          <p:cNvPr id="34" name="Text 32"/>
          <p:cNvSpPr/>
          <p:nvPr/>
        </p:nvSpPr>
        <p:spPr>
          <a:xfrm>
            <a:off x="10001250" y="5106591"/>
            <a:ext cx="7161848" cy="1272183"/>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Office of the National Coordinator for Health IT. Health Data, Technology, and Interoperability: Certification Program Updates, Algorithm Transparency, and Information Sharing (HTI-1) final rule. </a:t>
            </a:r>
            <a:r>
              <a:rPr lang="en-US" sz="1800" i="1" dirty="0">
                <a:solidFill>
                  <a:srgbClr val="13294B"/>
                </a:solidFill>
                <a:latin typeface="Calibri" pitchFamily="34" charset="0"/>
                <a:ea typeface="Calibri" pitchFamily="34" charset="-122"/>
                <a:cs typeface="Calibri" pitchFamily="34" charset="-120"/>
              </a:rPr>
              <a:t>Fed Regist </a:t>
            </a:r>
            <a:r>
              <a:rPr lang="en-US" sz="1800" dirty="0">
                <a:solidFill>
                  <a:srgbClr val="13294B"/>
                </a:solidFill>
                <a:latin typeface="Calibri" pitchFamily="34" charset="0"/>
                <a:ea typeface="Calibri" pitchFamily="34" charset="-122"/>
                <a:cs typeface="Calibri" pitchFamily="34" charset="-120"/>
              </a:rPr>
              <a:t>. 2024;89:1192.</a:t>
            </a:r>
            <a:endParaRPr lang="en-US" sz="1800" dirty="0"/>
          </a:p>
        </p:txBody>
      </p:sp>
      <p:sp>
        <p:nvSpPr>
          <p:cNvPr id="35" name="Text 33"/>
          <p:cNvSpPr/>
          <p:nvPr/>
        </p:nvSpPr>
        <p:spPr>
          <a:xfrm>
            <a:off x="9429750" y="6493073"/>
            <a:ext cx="571500"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b="1" dirty="0">
                <a:solidFill>
                  <a:srgbClr val="4B9CD3"/>
                </a:solidFill>
                <a:latin typeface="Calibri" pitchFamily="34" charset="0"/>
                <a:ea typeface="Calibri" pitchFamily="34" charset="-122"/>
                <a:cs typeface="Calibri" pitchFamily="34" charset="-120"/>
              </a:rPr>
              <a:t>35.</a:t>
            </a:r>
            <a:endParaRPr lang="en-US" sz="1800" dirty="0"/>
          </a:p>
        </p:txBody>
      </p:sp>
      <p:sp>
        <p:nvSpPr>
          <p:cNvPr id="36" name="Text 34"/>
          <p:cNvSpPr/>
          <p:nvPr/>
        </p:nvSpPr>
        <p:spPr>
          <a:xfrm>
            <a:off x="10001250" y="6493073"/>
            <a:ext cx="7648575" cy="346621"/>
          </a:xfrm>
          <a:prstGeom prst="rect">
            <a:avLst/>
          </a:prstGeom>
          <a:noFill/>
          <a:ln/>
        </p:spPr>
        <p:txBody>
          <a:bodyPr wrap="square" lIns="25400" tIns="25400" rIns="25400" bIns="25400" rtlCol="0" anchor="t">
            <a:normAutofit/>
          </a:bodyPr>
          <a:lstStyle/>
          <a:p>
            <a:pPr marL="0" indent="0" algn="l">
              <a:lnSpc>
                <a:spcPct val="111724"/>
              </a:lnSpc>
              <a:buNone/>
            </a:pPr>
            <a:r>
              <a:rPr lang="en-US" sz="1800" dirty="0">
                <a:solidFill>
                  <a:srgbClr val="13294B"/>
                </a:solidFill>
                <a:latin typeface="Calibri" pitchFamily="34" charset="0"/>
                <a:ea typeface="Calibri" pitchFamily="34" charset="-122"/>
                <a:cs typeface="Calibri" pitchFamily="34" charset="-120"/>
              </a:rPr>
              <a:t>Epic Systems. HIMSS26 and UGM 2026 announcements. 2026.</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8663</TotalTime>
  <Words>3761</Words>
  <Application>Microsoft Office PowerPoint</Application>
  <PresentationFormat>Custom</PresentationFormat>
  <Paragraphs>459</Paragraphs>
  <Slides>36</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Barrett, Joshua</cp:lastModifiedBy>
  <cp:revision>4</cp:revision>
  <dcterms:created xsi:type="dcterms:W3CDTF">2026-09-28T16:02:53Z</dcterms:created>
  <dcterms:modified xsi:type="dcterms:W3CDTF">2026-10-08T12:29:41Z</dcterms:modified>
</cp:coreProperties>
</file>